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7" r:id="rId6"/>
    <p:sldId id="262" r:id="rId7"/>
    <p:sldId id="272" r:id="rId8"/>
    <p:sldId id="265" r:id="rId9"/>
    <p:sldId id="273" r:id="rId10"/>
    <p:sldId id="263" r:id="rId11"/>
    <p:sldId id="271" r:id="rId12"/>
    <p:sldId id="259" r:id="rId13"/>
    <p:sldId id="269" r:id="rId14"/>
  </p:sldIdLst>
  <p:sldSz cx="18288000" cy="10287000"/>
  <p:notesSz cx="6858000" cy="9144000"/>
  <p:embeddedFontLst>
    <p:embeddedFont>
      <p:font typeface="Algerian" panose="04020705040A02060702" pitchFamily="82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DM Sans Italics" panose="020B0604020202020204" charset="0"/>
      <p:regular r:id="rId22"/>
    </p:embeddedFont>
    <p:embeddedFont>
      <p:font typeface="Oswald" panose="00000500000000000000" pitchFamily="2" charset="0"/>
      <p:regular r:id="rId23"/>
      <p:bold r:id="rId24"/>
    </p:embeddedFont>
    <p:embeddedFont>
      <p:font typeface="Oswald Bold" panose="000008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8" autoAdjust="0"/>
    <p:restoredTop sz="94622" autoAdjust="0"/>
  </p:normalViewPr>
  <p:slideViewPr>
    <p:cSldViewPr>
      <p:cViewPr varScale="1">
        <p:scale>
          <a:sx n="40" d="100"/>
          <a:sy n="40" d="100"/>
        </p:scale>
        <p:origin x="7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A1289-9180-4AD8-A29B-F641B979519D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64C6-91AB-48E3-AABE-79C3C928E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1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264C6-91AB-48E3-AABE-79C3C928EEA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9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264C6-91AB-48E3-AABE-79C3C928EEA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7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3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jpeg"/><Relationship Id="rId5" Type="http://schemas.openxmlformats.org/officeDocument/2006/relationships/image" Target="../media/image3.sv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12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.svg"/><Relationship Id="rId9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37410" y="-3408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5CA08-6EE0-525C-0BAE-6EF1255DA038}"/>
              </a:ext>
            </a:extLst>
          </p:cNvPr>
          <p:cNvGrpSpPr/>
          <p:nvPr/>
        </p:nvGrpSpPr>
        <p:grpSpPr>
          <a:xfrm>
            <a:off x="3205563" y="2137611"/>
            <a:ext cx="11876874" cy="5943600"/>
            <a:chOff x="4489835" y="211935"/>
            <a:chExt cx="9965570" cy="3876775"/>
          </a:xfrm>
        </p:grpSpPr>
        <p:grpSp>
          <p:nvGrpSpPr>
            <p:cNvPr id="5" name="Group 5"/>
            <p:cNvGrpSpPr/>
            <p:nvPr/>
          </p:nvGrpSpPr>
          <p:grpSpPr>
            <a:xfrm>
              <a:off x="4564967" y="565797"/>
              <a:ext cx="9890438" cy="3522913"/>
              <a:chOff x="0" y="-27702"/>
              <a:chExt cx="1910004" cy="84050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509" y="-27702"/>
                <a:ext cx="189549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95495" h="812800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1895495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489835" y="211935"/>
              <a:ext cx="9815307" cy="2487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4"/>
                </a:lnSpc>
              </a:pPr>
              <a:r>
                <a:rPr lang="en-US" sz="9600" b="1" spc="1610" dirty="0">
                  <a:solidFill>
                    <a:srgbClr val="231F20"/>
                  </a:solidFill>
                  <a:latin typeface="Algerian" panose="04020705040A02060702" pitchFamily="82" charset="0"/>
                </a:rPr>
                <a:t>SHE SAFETY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12E63F-FAE0-3C0B-FDE0-03EB665B9E50}"/>
                </a:ext>
              </a:extLst>
            </p:cNvPr>
            <p:cNvSpPr txBox="1"/>
            <p:nvPr/>
          </p:nvSpPr>
          <p:spPr>
            <a:xfrm>
              <a:off x="4833438" y="2269196"/>
              <a:ext cx="9257494" cy="96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500" b="1" dirty="0"/>
                <a:t>Stay Vigilant, Stay Safe with our women-centric safety app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07242" y="1157809"/>
            <a:ext cx="5992313" cy="8710091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80840" t="-33583" r="-10044" b="-1815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7094329" y="753128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 rot="3407869">
            <a:off x="-4985626" y="8869005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3568" y="1157809"/>
            <a:ext cx="10484117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USE CASES OF THE 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086" y="3696966"/>
            <a:ext cx="5379675" cy="492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0159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231F20"/>
                </a:solidFill>
                <a:latin typeface="+mj-lt"/>
              </a:rPr>
              <a:t>Ensure safety during adventurous trips, solo travels and outdoor activities.</a:t>
            </a:r>
          </a:p>
          <a:p>
            <a:pPr marL="590159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231F20"/>
                </a:solidFill>
                <a:latin typeface="+mj-lt"/>
              </a:rPr>
              <a:t>Use for safe travel to and from the workplace, especially during odd hours.</a:t>
            </a:r>
          </a:p>
          <a:p>
            <a:pPr marL="590159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231F20"/>
                </a:solidFill>
                <a:latin typeface="+mj-lt"/>
              </a:rPr>
              <a:t>Access helplines and connect with family for immediate assistance.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2C32F7-8CDC-3727-22F5-1963127F14C4}"/>
              </a:ext>
            </a:extLst>
          </p:cNvPr>
          <p:cNvGrpSpPr/>
          <p:nvPr/>
        </p:nvGrpSpPr>
        <p:grpSpPr>
          <a:xfrm>
            <a:off x="7310055" y="2848927"/>
            <a:ext cx="4858949" cy="4794814"/>
            <a:chOff x="8220749" y="3205532"/>
            <a:chExt cx="4858949" cy="4794814"/>
          </a:xfrm>
        </p:grpSpPr>
        <p:grpSp>
          <p:nvGrpSpPr>
            <p:cNvPr id="6" name="Group 6"/>
            <p:cNvGrpSpPr/>
            <p:nvPr/>
          </p:nvGrpSpPr>
          <p:grpSpPr>
            <a:xfrm>
              <a:off x="8220749" y="3205532"/>
              <a:ext cx="4858949" cy="4794814"/>
              <a:chOff x="0" y="0"/>
              <a:chExt cx="1279723" cy="12628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79723" cy="1262832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62832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62832"/>
                    </a:lnTo>
                    <a:lnTo>
                      <a:pt x="0" y="1262832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1279723" cy="1319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9365769" y="3791077"/>
              <a:ext cx="2551375" cy="2622909"/>
            </a:xfrm>
            <a:custGeom>
              <a:avLst/>
              <a:gdLst/>
              <a:ahLst/>
              <a:cxnLst/>
              <a:rect l="l" t="t" r="r" b="b"/>
              <a:pathLst>
                <a:path w="2551375" h="2622909">
                  <a:moveTo>
                    <a:pt x="0" y="0"/>
                  </a:moveTo>
                  <a:lnTo>
                    <a:pt x="2551375" y="0"/>
                  </a:lnTo>
                  <a:lnTo>
                    <a:pt x="2551375" y="2622909"/>
                  </a:lnTo>
                  <a:lnTo>
                    <a:pt x="0" y="262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498723" y="6552336"/>
              <a:ext cx="4135657" cy="694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2"/>
                </a:lnSpc>
              </a:pPr>
              <a:r>
                <a:rPr lang="en-US" sz="4081" spc="399" dirty="0">
                  <a:solidFill>
                    <a:srgbClr val="FDFBFB"/>
                  </a:solidFill>
                  <a:latin typeface="DM Sans Bold"/>
                </a:rPr>
                <a:t>USE CASES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776101" y="687011"/>
            <a:ext cx="6176060" cy="9046161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393748" y="93248"/>
            <a:ext cx="9340339" cy="1567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8000" spc="978" dirty="0">
                <a:solidFill>
                  <a:srgbClr val="231F20"/>
                </a:solidFill>
                <a:latin typeface="Oswald Bold"/>
              </a:rPr>
              <a:t>FUTURE WORKS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856D29-E1C7-6AB9-CF15-46A8FC54177D}"/>
              </a:ext>
            </a:extLst>
          </p:cNvPr>
          <p:cNvGrpSpPr/>
          <p:nvPr/>
        </p:nvGrpSpPr>
        <p:grpSpPr>
          <a:xfrm>
            <a:off x="2188419" y="1882215"/>
            <a:ext cx="10608224" cy="1498448"/>
            <a:chOff x="2395367" y="2078070"/>
            <a:chExt cx="10070469" cy="10583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4124AC-F55C-A64E-CE0E-D175EAA324B9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3"/>
              <a:chOff x="2317146" y="1717376"/>
              <a:chExt cx="9562581" cy="22831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317146" y="3044023"/>
                <a:ext cx="9562581" cy="956476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13" name="Group 13"/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1F96CB-F77C-C0D9-A07D-2925E525E9B2}"/>
                </a:ext>
              </a:extLst>
            </p:cNvPr>
            <p:cNvSpPr txBox="1"/>
            <p:nvPr/>
          </p:nvSpPr>
          <p:spPr>
            <a:xfrm>
              <a:off x="2395367" y="2190042"/>
              <a:ext cx="10070469" cy="60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Implement color-coded markers on the map to indicate the safety level of areas,</a:t>
              </a:r>
            </a:p>
            <a:p>
              <a:r>
                <a:rPr lang="en-US" sz="2500" dirty="0"/>
                <a:t>enhancing users' understanding of their surroundings</a:t>
              </a:r>
              <a:endParaRPr lang="en-IN" sz="25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1AD2E2-F805-574B-057C-A36FE7D53448}"/>
              </a:ext>
            </a:extLst>
          </p:cNvPr>
          <p:cNvGrpSpPr/>
          <p:nvPr/>
        </p:nvGrpSpPr>
        <p:grpSpPr>
          <a:xfrm>
            <a:off x="2188419" y="3375574"/>
            <a:ext cx="10482433" cy="1498448"/>
            <a:chOff x="2395367" y="2078070"/>
            <a:chExt cx="9951054" cy="10583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C01DFED-85F4-C865-F44B-73AF0258EEF5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3"/>
              <a:chOff x="2317146" y="1717376"/>
              <a:chExt cx="9562581" cy="2283123"/>
            </a:xfrm>
          </p:grpSpPr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729C2A13-F500-1ABA-2052-40333663DF57}"/>
                  </a:ext>
                </a:extLst>
              </p:cNvPr>
              <p:cNvSpPr/>
              <p:nvPr/>
            </p:nvSpPr>
            <p:spPr>
              <a:xfrm>
                <a:off x="2317146" y="3044023"/>
                <a:ext cx="9562581" cy="956476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69" name="Group 13">
                <a:extLst>
                  <a:ext uri="{FF2B5EF4-FFF2-40B4-BE49-F238E27FC236}">
                    <a16:creationId xmlns:a16="http://schemas.microsoft.com/office/drawing/2014/main" id="{DDBEBB80-9A7A-832E-F52B-FAEEEC9C8C8F}"/>
                  </a:ext>
                </a:extLst>
              </p:cNvPr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70" name="Freeform 14">
                  <a:extLst>
                    <a:ext uri="{FF2B5EF4-FFF2-40B4-BE49-F238E27FC236}">
                      <a16:creationId xmlns:a16="http://schemas.microsoft.com/office/drawing/2014/main" id="{850AB74E-4660-A6DB-4EF1-C8B4176FFC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71" name="TextBox 15">
                  <a:extLst>
                    <a:ext uri="{FF2B5EF4-FFF2-40B4-BE49-F238E27FC236}">
                      <a16:creationId xmlns:a16="http://schemas.microsoft.com/office/drawing/2014/main" id="{5BACDA31-CADE-00C2-E2CE-E1F4EBF683CE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A8668B-5634-9E2D-760A-A4409C47B340}"/>
                </a:ext>
              </a:extLst>
            </p:cNvPr>
            <p:cNvSpPr txBox="1"/>
            <p:nvPr/>
          </p:nvSpPr>
          <p:spPr>
            <a:xfrm>
              <a:off x="2395367" y="2190042"/>
              <a:ext cx="9362129" cy="60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Integrate voice command activation for the app, enabling users to initiate </a:t>
              </a:r>
            </a:p>
            <a:p>
              <a:r>
                <a:rPr lang="en-US" sz="2500" dirty="0"/>
                <a:t>functions hands-free for added accessibility</a:t>
              </a:r>
              <a:endParaRPr lang="en-IN" sz="25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CC3CAB-C785-CE26-8B21-EE5C75AAE5DA}"/>
              </a:ext>
            </a:extLst>
          </p:cNvPr>
          <p:cNvGrpSpPr/>
          <p:nvPr/>
        </p:nvGrpSpPr>
        <p:grpSpPr>
          <a:xfrm>
            <a:off x="2125523" y="4853666"/>
            <a:ext cx="10751726" cy="1498448"/>
            <a:chOff x="2395367" y="2078070"/>
            <a:chExt cx="10206697" cy="105832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F39DCA5-537B-9FA0-CC0E-F6D8A6C7EF1A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3"/>
              <a:chOff x="2317146" y="1717376"/>
              <a:chExt cx="9562581" cy="2283123"/>
            </a:xfrm>
          </p:grpSpPr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D863788D-1953-9A76-8FC6-FE0FE8B66574}"/>
                  </a:ext>
                </a:extLst>
              </p:cNvPr>
              <p:cNvSpPr/>
              <p:nvPr/>
            </p:nvSpPr>
            <p:spPr>
              <a:xfrm>
                <a:off x="2317146" y="3044023"/>
                <a:ext cx="9562581" cy="956476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84" name="Group 13">
                <a:extLst>
                  <a:ext uri="{FF2B5EF4-FFF2-40B4-BE49-F238E27FC236}">
                    <a16:creationId xmlns:a16="http://schemas.microsoft.com/office/drawing/2014/main" id="{692BA730-589E-57F3-1D1E-83BA62AC20DB}"/>
                  </a:ext>
                </a:extLst>
              </p:cNvPr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85" name="Freeform 14">
                  <a:extLst>
                    <a:ext uri="{FF2B5EF4-FFF2-40B4-BE49-F238E27FC236}">
                      <a16:creationId xmlns:a16="http://schemas.microsoft.com/office/drawing/2014/main" id="{663C728C-594C-A77D-036A-54E43849BF9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86" name="TextBox 15">
                  <a:extLst>
                    <a:ext uri="{FF2B5EF4-FFF2-40B4-BE49-F238E27FC236}">
                      <a16:creationId xmlns:a16="http://schemas.microsoft.com/office/drawing/2014/main" id="{FD66425F-1C1F-4919-B26F-663C00279F5F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59EF556-C6A7-61D2-366F-CBBBCA5D77AE}"/>
                </a:ext>
              </a:extLst>
            </p:cNvPr>
            <p:cNvSpPr txBox="1"/>
            <p:nvPr/>
          </p:nvSpPr>
          <p:spPr>
            <a:xfrm>
              <a:off x="2395367" y="2190042"/>
              <a:ext cx="10206697" cy="60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Develop real-time tracking of users' taxi or vehicle travels, displaying driver </a:t>
              </a:r>
            </a:p>
            <a:p>
              <a:r>
                <a:rPr lang="en-US" sz="2500" dirty="0"/>
                <a:t>details and vehicle number on the map for increased safety during transportation</a:t>
              </a:r>
              <a:endParaRPr lang="en-IN" sz="25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4A3C4A5-4439-A6CC-8954-593EA999BC71}"/>
              </a:ext>
            </a:extLst>
          </p:cNvPr>
          <p:cNvGrpSpPr/>
          <p:nvPr/>
        </p:nvGrpSpPr>
        <p:grpSpPr>
          <a:xfrm>
            <a:off x="2140763" y="6422291"/>
            <a:ext cx="10482432" cy="1498447"/>
            <a:chOff x="2395367" y="2078070"/>
            <a:chExt cx="9951054" cy="105832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B5FAEB1-A654-FBF8-9892-D69B7139F57A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2"/>
              <a:chOff x="2317146" y="1717376"/>
              <a:chExt cx="9562581" cy="2283122"/>
            </a:xfrm>
          </p:grpSpPr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94278F30-321A-740A-6436-ABFB31A7C96F}"/>
                  </a:ext>
                </a:extLst>
              </p:cNvPr>
              <p:cNvSpPr/>
              <p:nvPr/>
            </p:nvSpPr>
            <p:spPr>
              <a:xfrm>
                <a:off x="2317146" y="3044021"/>
                <a:ext cx="9562581" cy="956477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91" name="Group 13">
                <a:extLst>
                  <a:ext uri="{FF2B5EF4-FFF2-40B4-BE49-F238E27FC236}">
                    <a16:creationId xmlns:a16="http://schemas.microsoft.com/office/drawing/2014/main" id="{A7058939-D858-EB2C-79FE-D9C44B275215}"/>
                  </a:ext>
                </a:extLst>
              </p:cNvPr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92" name="Freeform 14">
                  <a:extLst>
                    <a:ext uri="{FF2B5EF4-FFF2-40B4-BE49-F238E27FC236}">
                      <a16:creationId xmlns:a16="http://schemas.microsoft.com/office/drawing/2014/main" id="{7646D4CB-12ED-4473-0033-680C31F5696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93" name="TextBox 15">
                  <a:extLst>
                    <a:ext uri="{FF2B5EF4-FFF2-40B4-BE49-F238E27FC236}">
                      <a16:creationId xmlns:a16="http://schemas.microsoft.com/office/drawing/2014/main" id="{457B49F6-B978-C250-57DB-8F06CA12912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4E02DC-2AAC-6355-EF97-656216B01926}"/>
                </a:ext>
              </a:extLst>
            </p:cNvPr>
            <p:cNvSpPr txBox="1"/>
            <p:nvPr/>
          </p:nvSpPr>
          <p:spPr>
            <a:xfrm>
              <a:off x="2395367" y="2190042"/>
              <a:ext cx="9855295" cy="60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Provide users with information on nearby safe locations such as police stations</a:t>
              </a:r>
            </a:p>
            <a:p>
              <a:r>
                <a:rPr lang="en-US" sz="2500" dirty="0"/>
                <a:t>or hospitals to aid in making informed decisions</a:t>
              </a:r>
              <a:endParaRPr lang="en-IN" sz="2500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6C6F3FD-880C-9EF8-830B-3E3C0B50FA40}"/>
              </a:ext>
            </a:extLst>
          </p:cNvPr>
          <p:cNvGrpSpPr/>
          <p:nvPr/>
        </p:nvGrpSpPr>
        <p:grpSpPr>
          <a:xfrm>
            <a:off x="2188419" y="7980102"/>
            <a:ext cx="10482432" cy="1498448"/>
            <a:chOff x="2395367" y="2078070"/>
            <a:chExt cx="9951054" cy="1058323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A68C62-4976-6A2E-F532-B6134F66462C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3"/>
              <a:chOff x="2317146" y="1717376"/>
              <a:chExt cx="9562581" cy="2283123"/>
            </a:xfrm>
          </p:grpSpPr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38B8B0C0-8CB3-1839-37AC-8BFA8A4BD950}"/>
                  </a:ext>
                </a:extLst>
              </p:cNvPr>
              <p:cNvSpPr/>
              <p:nvPr/>
            </p:nvSpPr>
            <p:spPr>
              <a:xfrm>
                <a:off x="2317146" y="3044023"/>
                <a:ext cx="9562581" cy="956476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98" name="Group 13">
                <a:extLst>
                  <a:ext uri="{FF2B5EF4-FFF2-40B4-BE49-F238E27FC236}">
                    <a16:creationId xmlns:a16="http://schemas.microsoft.com/office/drawing/2014/main" id="{5645EE1E-857B-2E3F-6C72-5560980B27EE}"/>
                  </a:ext>
                </a:extLst>
              </p:cNvPr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99" name="Freeform 14">
                  <a:extLst>
                    <a:ext uri="{FF2B5EF4-FFF2-40B4-BE49-F238E27FC236}">
                      <a16:creationId xmlns:a16="http://schemas.microsoft.com/office/drawing/2014/main" id="{E2B2D8F2-ADDD-845D-9AA3-60BC25E5BA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100" name="TextBox 15">
                  <a:extLst>
                    <a:ext uri="{FF2B5EF4-FFF2-40B4-BE49-F238E27FC236}">
                      <a16:creationId xmlns:a16="http://schemas.microsoft.com/office/drawing/2014/main" id="{71C6BE4D-4359-BFB5-82CF-5E479D71D215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A58ADCA-43DC-0FA7-0D89-22384768D643}"/>
                </a:ext>
              </a:extLst>
            </p:cNvPr>
            <p:cNvSpPr txBox="1"/>
            <p:nvPr/>
          </p:nvSpPr>
          <p:spPr>
            <a:xfrm>
              <a:off x="2395367" y="2190042"/>
              <a:ext cx="9714442" cy="60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 Automatically share users' live location with emergency contacts when they </a:t>
              </a:r>
            </a:p>
            <a:p>
              <a:r>
                <a:rPr lang="en-US" sz="2500" dirty="0"/>
                <a:t>enter areas with low safety ratings, ensuring prompt assistance when needed</a:t>
              </a:r>
              <a:endParaRPr lang="en-IN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723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Learning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8200" spc="368" dirty="0">
                <a:solidFill>
                  <a:srgbClr val="231F20"/>
                </a:solidFill>
                <a:latin typeface="Oswald Bold"/>
              </a:rPr>
              <a:t>OUR LEARNINGS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6338" y="4045241"/>
            <a:ext cx="3913695" cy="217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+mj-lt"/>
              </a:rPr>
              <a:t>Successfully collaborating with strangers in a virtual space, emphasizing adaptability and open communication.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Learning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394888" cy="1461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200" b="1" i="0" dirty="0">
                <a:effectLst/>
                <a:latin typeface="+mj-lt"/>
              </a:rPr>
              <a:t>Employing intentional team-building activities for fostering camaraderie and connection in a remote collaboration setting.</a:t>
            </a:r>
            <a:endParaRPr lang="en-US" sz="3200" b="1" spc="197" dirty="0">
              <a:latin typeface="+mj-l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Learning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16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200" b="1" i="0" dirty="0">
                <a:effectLst/>
                <a:latin typeface="+mj-lt"/>
              </a:rPr>
              <a:t>Building a foundation of trust through intentional efforts, despite geographical and cultural differences.</a:t>
            </a:r>
            <a:endParaRPr lang="en-US" sz="3200" b="1" spc="197" dirty="0">
              <a:latin typeface="+mj-l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4631193" y="-1107210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0567" y="4452239"/>
            <a:ext cx="13918466" cy="1927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20000" b="1" i="1" spc="3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1635498" y="6722522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DC633731-0C67-6948-15CE-5105D11EA0ED}"/>
              </a:ext>
            </a:extLst>
          </p:cNvPr>
          <p:cNvSpPr/>
          <p:nvPr/>
        </p:nvSpPr>
        <p:spPr>
          <a:xfrm>
            <a:off x="-1595676" y="-264775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5489" y="2892913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E0DDDD-2899-5AB1-7463-49AE63F71A2B}"/>
              </a:ext>
            </a:extLst>
          </p:cNvPr>
          <p:cNvGrpSpPr/>
          <p:nvPr/>
        </p:nvGrpSpPr>
        <p:grpSpPr>
          <a:xfrm>
            <a:off x="6419805" y="3002445"/>
            <a:ext cx="14256606" cy="6158939"/>
            <a:chOff x="6419805" y="3002445"/>
            <a:chExt cx="14256606" cy="6158939"/>
          </a:xfrm>
        </p:grpSpPr>
        <p:sp>
          <p:nvSpPr>
            <p:cNvPr id="15" name="TextBox 15"/>
            <p:cNvSpPr txBox="1"/>
            <p:nvPr/>
          </p:nvSpPr>
          <p:spPr>
            <a:xfrm>
              <a:off x="6536438" y="3002445"/>
              <a:ext cx="5790503" cy="418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ABOUT US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36438" y="3600300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PROBLEM STATEMENT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529004" y="4208699"/>
              <a:ext cx="5790503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APPROACH TO SOLUTION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525112" y="4855156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FEATURES INCLUDED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525113" y="5506219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TECHNOLOGY USED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536438" y="6139502"/>
              <a:ext cx="5790503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UI IMAGES OF THE APP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25112" y="6757436"/>
              <a:ext cx="6076629" cy="42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 dirty="0">
                  <a:solidFill>
                    <a:srgbClr val="231F20"/>
                  </a:solidFill>
                  <a:latin typeface="DM Sans"/>
                </a:rPr>
                <a:t>DEMO VIDEO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0FF780-C3B2-677F-504F-3269772E6454}"/>
                </a:ext>
              </a:extLst>
            </p:cNvPr>
            <p:cNvSpPr txBox="1"/>
            <p:nvPr/>
          </p:nvSpPr>
          <p:spPr>
            <a:xfrm>
              <a:off x="6434319" y="8019903"/>
              <a:ext cx="14241294" cy="521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0" spc="247" dirty="0">
                  <a:solidFill>
                    <a:srgbClr val="231F20"/>
                  </a:solidFill>
                  <a:latin typeface="DM Sans"/>
                </a:rPr>
                <a:t>FUTURE WORKS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FA0549-E1DB-63DC-35C2-3E76812B34A4}"/>
                </a:ext>
              </a:extLst>
            </p:cNvPr>
            <p:cNvSpPr txBox="1"/>
            <p:nvPr/>
          </p:nvSpPr>
          <p:spPr>
            <a:xfrm>
              <a:off x="6419805" y="8640087"/>
              <a:ext cx="14241294" cy="521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0" spc="247" dirty="0">
                  <a:solidFill>
                    <a:srgbClr val="231F20"/>
                  </a:solidFill>
                  <a:latin typeface="DM Sans"/>
                </a:rPr>
                <a:t>OUR LEARNINGS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FF502-4B76-9770-BDFD-8FBD05B4FC73}"/>
                </a:ext>
              </a:extLst>
            </p:cNvPr>
            <p:cNvSpPr txBox="1"/>
            <p:nvPr/>
          </p:nvSpPr>
          <p:spPr>
            <a:xfrm>
              <a:off x="6434319" y="7342567"/>
              <a:ext cx="14242092" cy="521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ts val="3483"/>
                </a:lnSpc>
                <a:spcBef>
                  <a:spcPct val="0"/>
                </a:spcBef>
              </a:pPr>
              <a:r>
                <a:rPr lang="en-US" sz="2520" spc="247" dirty="0">
                  <a:solidFill>
                    <a:srgbClr val="231F20"/>
                  </a:solidFill>
                  <a:latin typeface="DM Sans"/>
                </a:rPr>
                <a:t>USE CASE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EBAE29-1BA3-C877-4314-122AE3A34A3A}"/>
              </a:ext>
            </a:extLst>
          </p:cNvPr>
          <p:cNvSpPr txBox="1"/>
          <p:nvPr/>
        </p:nvSpPr>
        <p:spPr>
          <a:xfrm>
            <a:off x="5263130" y="3015568"/>
            <a:ext cx="94084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Oswald" panose="00000500000000000000" pitchFamily="2" charset="0"/>
              </a:rPr>
              <a:t>01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02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03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04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05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06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07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08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09</a:t>
            </a:r>
          </a:p>
          <a:p>
            <a:pPr algn="ctr"/>
            <a:r>
              <a:rPr lang="en-IN" sz="4000" dirty="0">
                <a:latin typeface="Oswald" panose="00000500000000000000" pitchFamily="2" charset="0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>
              <a:latin typeface="+mj-l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776101" y="687011"/>
            <a:ext cx="6176060" cy="9046161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>
              <a:latin typeface="+mj-l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3749" y="93248"/>
            <a:ext cx="6586604" cy="16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 panose="020B0604020202020204" charset="0"/>
              </a:rPr>
              <a:t>ABOUT US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17146" y="3044023"/>
            <a:ext cx="9562581" cy="956476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EDE2C0-0B3D-0754-F642-BDDC14D11811}"/>
              </a:ext>
            </a:extLst>
          </p:cNvPr>
          <p:cNvGrpSpPr/>
          <p:nvPr/>
        </p:nvGrpSpPr>
        <p:grpSpPr>
          <a:xfrm>
            <a:off x="2317146" y="1717376"/>
            <a:ext cx="9422450" cy="1804885"/>
            <a:chOff x="2142191" y="5777447"/>
            <a:chExt cx="9610044" cy="1948998"/>
          </a:xfrm>
        </p:grpSpPr>
        <p:grpSp>
          <p:nvGrpSpPr>
            <p:cNvPr id="13" name="Group 13"/>
            <p:cNvGrpSpPr/>
            <p:nvPr/>
          </p:nvGrpSpPr>
          <p:grpSpPr>
            <a:xfrm>
              <a:off x="2142191" y="5777447"/>
              <a:ext cx="9610044" cy="1948998"/>
              <a:chOff x="0" y="0"/>
              <a:chExt cx="3682024" cy="74674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700">
                  <a:latin typeface="+mj-lt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371799" y="6162574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3908899" y="6005886"/>
              <a:ext cx="6717737" cy="12878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50"/>
                </a:lnSpc>
                <a:spcBef>
                  <a:spcPct val="0"/>
                </a:spcBef>
              </a:pPr>
              <a:r>
                <a:rPr lang="en-US" sz="2700" b="1" spc="216" dirty="0">
                  <a:solidFill>
                    <a:srgbClr val="231F20"/>
                  </a:solidFill>
                  <a:latin typeface="+mj-lt"/>
                  <a:cs typeface="Times New Roman" panose="02020603050405020304" pitchFamily="18" charset="0"/>
                </a:rPr>
                <a:t>Name</a:t>
              </a:r>
              <a:r>
                <a:rPr lang="en-US" sz="2700" spc="216" dirty="0">
                  <a:solidFill>
                    <a:srgbClr val="231F20"/>
                  </a:solidFill>
                  <a:latin typeface="+mj-lt"/>
                  <a:cs typeface="Times New Roman" panose="02020603050405020304" pitchFamily="18" charset="0"/>
                </a:rPr>
                <a:t> – Shreya Agrawal</a:t>
              </a:r>
            </a:p>
            <a:p>
              <a:pPr marL="0" lvl="0" indent="0">
                <a:lnSpc>
                  <a:spcPts val="3050"/>
                </a:lnSpc>
                <a:spcBef>
                  <a:spcPct val="0"/>
                </a:spcBef>
              </a:pPr>
              <a:r>
                <a:rPr lang="en-US" sz="2700" b="1" spc="216" dirty="0">
                  <a:solidFill>
                    <a:srgbClr val="231F20"/>
                  </a:solidFill>
                  <a:latin typeface="+mj-lt"/>
                  <a:cs typeface="Times New Roman" panose="02020603050405020304" pitchFamily="18" charset="0"/>
                </a:rPr>
                <a:t>Institution</a:t>
              </a:r>
              <a:r>
                <a:rPr lang="en-US" sz="2700" spc="216" dirty="0">
                  <a:solidFill>
                    <a:srgbClr val="231F20"/>
                  </a:solidFill>
                  <a:latin typeface="+mj-lt"/>
                  <a:cs typeface="Times New Roman" panose="02020603050405020304" pitchFamily="18" charset="0"/>
                </a:rPr>
                <a:t> – Graphic Era Deemed 			 to be University, Dehradun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8457D5-B616-4336-39CE-BD5F2B2BA139}"/>
              </a:ext>
            </a:extLst>
          </p:cNvPr>
          <p:cNvGrpSpPr/>
          <p:nvPr/>
        </p:nvGrpSpPr>
        <p:grpSpPr>
          <a:xfrm>
            <a:off x="2293083" y="3749143"/>
            <a:ext cx="9562581" cy="2283123"/>
            <a:chOff x="2142191" y="5777447"/>
            <a:chExt cx="9752965" cy="2465422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D88BC598-6418-A37C-09BF-21A99B70635F}"/>
                </a:ext>
              </a:extLst>
            </p:cNvPr>
            <p:cNvSpPr/>
            <p:nvPr/>
          </p:nvSpPr>
          <p:spPr>
            <a:xfrm>
              <a:off x="2142191" y="7210022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en-IN" sz="2700" dirty="0">
                <a:latin typeface="+mj-lt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B18E516-B28D-8A46-C9A8-4242694894AE}"/>
                </a:ext>
              </a:extLst>
            </p:cNvPr>
            <p:cNvGrpSpPr/>
            <p:nvPr/>
          </p:nvGrpSpPr>
          <p:grpSpPr>
            <a:xfrm>
              <a:off x="2142191" y="5777447"/>
              <a:ext cx="9610044" cy="1948998"/>
              <a:chOff x="2142191" y="5777447"/>
              <a:chExt cx="9610044" cy="1948998"/>
            </a:xfrm>
          </p:grpSpPr>
          <p:grpSp>
            <p:nvGrpSpPr>
              <p:cNvPr id="53" name="Group 13">
                <a:extLst>
                  <a:ext uri="{FF2B5EF4-FFF2-40B4-BE49-F238E27FC236}">
                    <a16:creationId xmlns:a16="http://schemas.microsoft.com/office/drawing/2014/main" id="{559D9317-9E06-D3B8-B18D-0656EE48693D}"/>
                  </a:ext>
                </a:extLst>
              </p:cNvPr>
              <p:cNvGrpSpPr/>
              <p:nvPr/>
            </p:nvGrpSpPr>
            <p:grpSpPr>
              <a:xfrm>
                <a:off x="2142191" y="5777447"/>
                <a:ext cx="9610044" cy="1948998"/>
                <a:chOff x="0" y="0"/>
                <a:chExt cx="3682024" cy="746746"/>
              </a:xfrm>
            </p:grpSpPr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440F3A68-929F-0E37-09DA-79A353D82E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57" name="TextBox 15">
                  <a:extLst>
                    <a:ext uri="{FF2B5EF4-FFF2-40B4-BE49-F238E27FC236}">
                      <a16:creationId xmlns:a16="http://schemas.microsoft.com/office/drawing/2014/main" id="{9462BC7D-0C99-46AD-3A8C-4F6EDB9D232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>
                    <a:latin typeface="+mj-lt"/>
                  </a:endParaRPr>
                </a:p>
              </p:txBody>
            </p:sp>
          </p:grpSp>
          <p:sp>
            <p:nvSpPr>
              <p:cNvPr id="54" name="Freeform 16">
                <a:extLst>
                  <a:ext uri="{FF2B5EF4-FFF2-40B4-BE49-F238E27FC236}">
                    <a16:creationId xmlns:a16="http://schemas.microsoft.com/office/drawing/2014/main" id="{5431C582-A110-0E6B-E420-1564C85BDEAF}"/>
                  </a:ext>
                </a:extLst>
              </p:cNvPr>
              <p:cNvSpPr/>
              <p:nvPr/>
            </p:nvSpPr>
            <p:spPr>
              <a:xfrm>
                <a:off x="2371799" y="6162574"/>
                <a:ext cx="1159455" cy="1178744"/>
              </a:xfrm>
              <a:custGeom>
                <a:avLst/>
                <a:gdLst/>
                <a:ahLst/>
                <a:cxnLst/>
                <a:rect l="l" t="t" r="r" b="b"/>
                <a:pathLst>
                  <a:path w="1159455" h="1178744">
                    <a:moveTo>
                      <a:pt x="0" y="0"/>
                    </a:moveTo>
                    <a:lnTo>
                      <a:pt x="1159455" y="0"/>
                    </a:lnTo>
                    <a:lnTo>
                      <a:pt x="1159455" y="1178744"/>
                    </a:lnTo>
                    <a:lnTo>
                      <a:pt x="0" y="11787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5" name="TextBox 19">
                <a:extLst>
                  <a:ext uri="{FF2B5EF4-FFF2-40B4-BE49-F238E27FC236}">
                    <a16:creationId xmlns:a16="http://schemas.microsoft.com/office/drawing/2014/main" id="{8E7BFD0B-A32F-6F82-C328-612DB09E2748}"/>
                  </a:ext>
                </a:extLst>
              </p:cNvPr>
              <p:cNvSpPr txBox="1"/>
              <p:nvPr/>
            </p:nvSpPr>
            <p:spPr>
              <a:xfrm>
                <a:off x="3908899" y="6005886"/>
                <a:ext cx="7132182" cy="1287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Name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</a:t>
                </a:r>
                <a:r>
                  <a:rPr lang="en-US" sz="2700" spc="216" dirty="0" err="1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Bhuvana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700" spc="216" dirty="0" err="1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Atmakuri</a:t>
                </a:r>
                <a:endParaRPr lang="en-US" sz="2700" spc="216" dirty="0">
                  <a:solidFill>
                    <a:srgbClr val="231F2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Institution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KL University, </a:t>
                </a:r>
              </a:p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		    Vijayawada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D8D988-8ABF-8367-E9B3-DB55BA1243EA}"/>
              </a:ext>
            </a:extLst>
          </p:cNvPr>
          <p:cNvGrpSpPr/>
          <p:nvPr/>
        </p:nvGrpSpPr>
        <p:grpSpPr>
          <a:xfrm>
            <a:off x="2348771" y="5739113"/>
            <a:ext cx="9562581" cy="2283123"/>
            <a:chOff x="2142191" y="5777447"/>
            <a:chExt cx="9752965" cy="2465422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FC815F4-D81D-59D1-CCB0-F1942C6526C3}"/>
                </a:ext>
              </a:extLst>
            </p:cNvPr>
            <p:cNvSpPr/>
            <p:nvPr/>
          </p:nvSpPr>
          <p:spPr>
            <a:xfrm>
              <a:off x="2142191" y="7210022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en-IN" sz="2700" dirty="0">
                <a:latin typeface="+mj-l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5445F67-015F-B21E-B2EF-FF2DE0354DFF}"/>
                </a:ext>
              </a:extLst>
            </p:cNvPr>
            <p:cNvGrpSpPr/>
            <p:nvPr/>
          </p:nvGrpSpPr>
          <p:grpSpPr>
            <a:xfrm>
              <a:off x="2142191" y="5777447"/>
              <a:ext cx="9610044" cy="1948998"/>
              <a:chOff x="2142191" y="5777447"/>
              <a:chExt cx="9610044" cy="1948998"/>
            </a:xfrm>
          </p:grpSpPr>
          <p:grpSp>
            <p:nvGrpSpPr>
              <p:cNvPr id="61" name="Group 13">
                <a:extLst>
                  <a:ext uri="{FF2B5EF4-FFF2-40B4-BE49-F238E27FC236}">
                    <a16:creationId xmlns:a16="http://schemas.microsoft.com/office/drawing/2014/main" id="{ED5A5617-BFAC-D941-84CD-58273C94D8FD}"/>
                  </a:ext>
                </a:extLst>
              </p:cNvPr>
              <p:cNvGrpSpPr/>
              <p:nvPr/>
            </p:nvGrpSpPr>
            <p:grpSpPr>
              <a:xfrm>
                <a:off x="2142191" y="5777447"/>
                <a:ext cx="9610044" cy="1948998"/>
                <a:chOff x="0" y="0"/>
                <a:chExt cx="3682024" cy="746746"/>
              </a:xfrm>
            </p:grpSpPr>
            <p:sp>
              <p:nvSpPr>
                <p:cNvPr id="64" name="Freeform 14">
                  <a:extLst>
                    <a:ext uri="{FF2B5EF4-FFF2-40B4-BE49-F238E27FC236}">
                      <a16:creationId xmlns:a16="http://schemas.microsoft.com/office/drawing/2014/main" id="{18C7DBFA-7F43-FA2B-3DAE-86531EF0FEB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  <p:txBody>
                <a:bodyPr/>
                <a:lstStyle/>
                <a:p>
                  <a:r>
                    <a:rPr lang="en-IN" dirty="0">
                      <a:latin typeface="+mj-lt"/>
                    </a:rPr>
                    <a:t>`</a:t>
                  </a:r>
                </a:p>
              </p:txBody>
            </p:sp>
            <p:sp>
              <p:nvSpPr>
                <p:cNvPr id="65" name="TextBox 15">
                  <a:extLst>
                    <a:ext uri="{FF2B5EF4-FFF2-40B4-BE49-F238E27FC236}">
                      <a16:creationId xmlns:a16="http://schemas.microsoft.com/office/drawing/2014/main" id="{8C1F161D-28F8-C55A-1AAE-D95AFCA658D1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>
                    <a:latin typeface="+mj-lt"/>
                  </a:endParaRPr>
                </a:p>
              </p:txBody>
            </p:sp>
          </p:grpSp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85DFD997-9F75-0734-AF53-636AFC4940B2}"/>
                  </a:ext>
                </a:extLst>
              </p:cNvPr>
              <p:cNvSpPr/>
              <p:nvPr/>
            </p:nvSpPr>
            <p:spPr>
              <a:xfrm>
                <a:off x="2371799" y="6162574"/>
                <a:ext cx="1159455" cy="1178744"/>
              </a:xfrm>
              <a:custGeom>
                <a:avLst/>
                <a:gdLst/>
                <a:ahLst/>
                <a:cxnLst/>
                <a:rect l="l" t="t" r="r" b="b"/>
                <a:pathLst>
                  <a:path w="1159455" h="1178744">
                    <a:moveTo>
                      <a:pt x="0" y="0"/>
                    </a:moveTo>
                    <a:lnTo>
                      <a:pt x="1159455" y="0"/>
                    </a:lnTo>
                    <a:lnTo>
                      <a:pt x="1159455" y="1178744"/>
                    </a:lnTo>
                    <a:lnTo>
                      <a:pt x="0" y="11787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3" name="TextBox 19">
                <a:extLst>
                  <a:ext uri="{FF2B5EF4-FFF2-40B4-BE49-F238E27FC236}">
                    <a16:creationId xmlns:a16="http://schemas.microsoft.com/office/drawing/2014/main" id="{EAFAFCC1-4611-9518-6D72-477A89DE59CB}"/>
                  </a:ext>
                </a:extLst>
              </p:cNvPr>
              <p:cNvSpPr txBox="1"/>
              <p:nvPr/>
            </p:nvSpPr>
            <p:spPr>
              <a:xfrm>
                <a:off x="3908899" y="6005886"/>
                <a:ext cx="7132182" cy="1287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Name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Gunda Keerthana </a:t>
                </a:r>
              </a:p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Institution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CVR College of 		 	           Engineering, Hyderabad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4EF8AC8-5144-8258-26AB-9F7D48F2CC4E}"/>
              </a:ext>
            </a:extLst>
          </p:cNvPr>
          <p:cNvGrpSpPr/>
          <p:nvPr/>
        </p:nvGrpSpPr>
        <p:grpSpPr>
          <a:xfrm>
            <a:off x="2378152" y="7795104"/>
            <a:ext cx="9562581" cy="2283123"/>
            <a:chOff x="2142191" y="5777447"/>
            <a:chExt cx="9752965" cy="2465422"/>
          </a:xfrm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211AAA0-2310-6AA3-2779-C434668FBFF0}"/>
                </a:ext>
              </a:extLst>
            </p:cNvPr>
            <p:cNvSpPr/>
            <p:nvPr/>
          </p:nvSpPr>
          <p:spPr>
            <a:xfrm>
              <a:off x="2142191" y="7210022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en-IN" sz="2700" dirty="0">
                <a:latin typeface="+mj-lt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723E47E-6E90-ECE1-BCC1-D8119989D51B}"/>
                </a:ext>
              </a:extLst>
            </p:cNvPr>
            <p:cNvGrpSpPr/>
            <p:nvPr/>
          </p:nvGrpSpPr>
          <p:grpSpPr>
            <a:xfrm>
              <a:off x="2142191" y="5777447"/>
              <a:ext cx="9610044" cy="1948998"/>
              <a:chOff x="2142191" y="5777447"/>
              <a:chExt cx="9610044" cy="1948998"/>
            </a:xfrm>
          </p:grpSpPr>
          <p:grpSp>
            <p:nvGrpSpPr>
              <p:cNvPr id="77" name="Group 13">
                <a:extLst>
                  <a:ext uri="{FF2B5EF4-FFF2-40B4-BE49-F238E27FC236}">
                    <a16:creationId xmlns:a16="http://schemas.microsoft.com/office/drawing/2014/main" id="{02326F62-6120-61B5-ED94-11CD3714D56D}"/>
                  </a:ext>
                </a:extLst>
              </p:cNvPr>
              <p:cNvGrpSpPr/>
              <p:nvPr/>
            </p:nvGrpSpPr>
            <p:grpSpPr>
              <a:xfrm>
                <a:off x="2142191" y="5777447"/>
                <a:ext cx="9610044" cy="1948998"/>
                <a:chOff x="0" y="0"/>
                <a:chExt cx="3682024" cy="746746"/>
              </a:xfrm>
            </p:grpSpPr>
            <p:sp>
              <p:nvSpPr>
                <p:cNvPr id="80" name="Freeform 14">
                  <a:extLst>
                    <a:ext uri="{FF2B5EF4-FFF2-40B4-BE49-F238E27FC236}">
                      <a16:creationId xmlns:a16="http://schemas.microsoft.com/office/drawing/2014/main" id="{1A585004-DF0B-6B97-247D-892E0F34D1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81" name="TextBox 15">
                  <a:extLst>
                    <a:ext uri="{FF2B5EF4-FFF2-40B4-BE49-F238E27FC236}">
                      <a16:creationId xmlns:a16="http://schemas.microsoft.com/office/drawing/2014/main" id="{FCB8EECF-8805-0348-6F4B-84F7A52BDEA1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>
                    <a:latin typeface="+mj-lt"/>
                  </a:endParaRPr>
                </a:p>
              </p:txBody>
            </p:sp>
          </p:grpSp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id="{F51602DF-F069-C96A-7E5B-3FF676C1EB19}"/>
                  </a:ext>
                </a:extLst>
              </p:cNvPr>
              <p:cNvSpPr/>
              <p:nvPr/>
            </p:nvSpPr>
            <p:spPr>
              <a:xfrm>
                <a:off x="2371799" y="6162574"/>
                <a:ext cx="1159455" cy="1178744"/>
              </a:xfrm>
              <a:custGeom>
                <a:avLst/>
                <a:gdLst/>
                <a:ahLst/>
                <a:cxnLst/>
                <a:rect l="l" t="t" r="r" b="b"/>
                <a:pathLst>
                  <a:path w="1159455" h="1178744">
                    <a:moveTo>
                      <a:pt x="0" y="0"/>
                    </a:moveTo>
                    <a:lnTo>
                      <a:pt x="1159455" y="0"/>
                    </a:lnTo>
                    <a:lnTo>
                      <a:pt x="1159455" y="1178744"/>
                    </a:lnTo>
                    <a:lnTo>
                      <a:pt x="0" y="11787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9" name="TextBox 19">
                <a:extLst>
                  <a:ext uri="{FF2B5EF4-FFF2-40B4-BE49-F238E27FC236}">
                    <a16:creationId xmlns:a16="http://schemas.microsoft.com/office/drawing/2014/main" id="{35E06209-004D-790E-5887-44B949444A8D}"/>
                  </a:ext>
                </a:extLst>
              </p:cNvPr>
              <p:cNvSpPr txBox="1"/>
              <p:nvPr/>
            </p:nvSpPr>
            <p:spPr>
              <a:xfrm>
                <a:off x="3908899" y="6005886"/>
                <a:ext cx="7132182" cy="1287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Name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</a:t>
                </a:r>
                <a:r>
                  <a:rPr lang="en-US" sz="2700" spc="216" dirty="0" err="1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Somanaboina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Meghana</a:t>
                </a:r>
              </a:p>
              <a:p>
                <a:pPr marL="0" lvl="0" indent="0">
                  <a:lnSpc>
                    <a:spcPts val="3050"/>
                  </a:lnSpc>
                  <a:spcBef>
                    <a:spcPct val="0"/>
                  </a:spcBef>
                </a:pPr>
                <a:r>
                  <a:rPr lang="en-US" sz="2700" b="1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Institution</a:t>
                </a:r>
                <a:r>
                  <a:rPr lang="en-US" sz="2700" spc="216" dirty="0">
                    <a:solidFill>
                      <a:srgbClr val="231F20"/>
                    </a:solidFill>
                    <a:latin typeface="+mj-lt"/>
                    <a:cs typeface="Times New Roman" panose="02020603050405020304" pitchFamily="18" charset="0"/>
                  </a:rPr>
                  <a:t> – CVR College of 		 	           Engineering, Hyderabad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10EC5B-B264-1772-3B88-46F990BF1A04}"/>
              </a:ext>
            </a:extLst>
          </p:cNvPr>
          <p:cNvSpPr txBox="1"/>
          <p:nvPr/>
        </p:nvSpPr>
        <p:spPr>
          <a:xfrm>
            <a:off x="6579629" y="461828"/>
            <a:ext cx="3742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latin typeface="Oswald Bold" panose="00000800000000000000" charset="0"/>
              </a:rPr>
              <a:t>( TEAM – 1 )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Problem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PROBLEM STATEMENT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16572" y="3725948"/>
            <a:ext cx="8388235" cy="2994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243316" algn="just"/>
            <a:r>
              <a:rPr lang="en-US" sz="3700" dirty="0">
                <a:solidFill>
                  <a:srgbClr val="231F20"/>
                </a:solidFill>
                <a:cs typeface="Times New Roman" panose="02020603050405020304" pitchFamily="18" charset="0"/>
              </a:rPr>
              <a:t>Develop a mobile app that enhances women safety, incorporating features such as real time location tracking, emergency alerts and virtual companions for safe travel</a:t>
            </a:r>
          </a:p>
          <a:p>
            <a:pPr marL="427768" lvl="1" indent="-213884" algn="just">
              <a:lnSpc>
                <a:spcPts val="2734"/>
              </a:lnSpc>
              <a:buFont typeface="Arial"/>
              <a:buChar char="•"/>
            </a:pPr>
            <a:endParaRPr lang="en-US" sz="37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7768" lvl="1" indent="-213884" algn="just">
              <a:lnSpc>
                <a:spcPts val="2734"/>
              </a:lnSpc>
              <a:buFont typeface="Arial"/>
              <a:buChar char="•"/>
            </a:pPr>
            <a:endParaRPr lang="en-US" sz="37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Solution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9074066-D293-9BBA-4EFD-CC3984907CC7}"/>
              </a:ext>
            </a:extLst>
          </p:cNvPr>
          <p:cNvSpPr txBox="1"/>
          <p:nvPr/>
        </p:nvSpPr>
        <p:spPr>
          <a:xfrm>
            <a:off x="2667000" y="6496385"/>
            <a:ext cx="764785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316" algn="just"/>
            <a:r>
              <a:rPr lang="en-US" sz="3700" dirty="0">
                <a:solidFill>
                  <a:srgbClr val="231F20"/>
                </a:solidFill>
                <a:cs typeface="Times New Roman" panose="02020603050405020304" pitchFamily="18" charset="0"/>
              </a:rPr>
              <a:t>Introducing a women's safety mobile app called SHE SAFETY: real-time location tracking, emergency alerts, emergency contact lists and self defense tutorials</a:t>
            </a:r>
            <a:endParaRPr lang="en-US" sz="37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496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200" spc="924" dirty="0">
                <a:solidFill>
                  <a:srgbClr val="231F20"/>
                </a:solidFill>
                <a:latin typeface="Oswald Bold"/>
              </a:rPr>
              <a:t>APPROACH TO 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246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500" spc="168" dirty="0">
                <a:solidFill>
                  <a:srgbClr val="FFFBFB"/>
                </a:solidFill>
                <a:latin typeface="+mj-lt"/>
              </a:rPr>
              <a:t>We began by identifying key features crucial for women's safety, such as live location tracking and </a:t>
            </a:r>
            <a:r>
              <a:rPr lang="en-US" sz="2500" dirty="0">
                <a:solidFill>
                  <a:srgbClr val="FFFBFB"/>
                </a:solidFill>
                <a:latin typeface="+mj-lt"/>
              </a:rPr>
              <a:t>emergency</a:t>
            </a:r>
            <a:r>
              <a:rPr lang="en-US" sz="2500" spc="168" dirty="0">
                <a:solidFill>
                  <a:srgbClr val="FFFBFB"/>
                </a:solidFill>
                <a:latin typeface="+mj-lt"/>
              </a:rPr>
              <a:t> alerts, through collaborative brainstorming sessions.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95495" y="5778592"/>
            <a:ext cx="3497009" cy="2162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800" dirty="0">
                <a:solidFill>
                  <a:srgbClr val="FFFBFB"/>
                </a:solidFill>
                <a:latin typeface="+mj-lt"/>
              </a:rPr>
              <a:t>Boosting user safety awareness, we innovatively introduced location rating. Empowering users with insights on area safety levels.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9892" y="5841178"/>
            <a:ext cx="3542623" cy="186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800" dirty="0">
                <a:solidFill>
                  <a:srgbClr val="FFFBFB"/>
                </a:solidFill>
                <a:latin typeface="+mj-lt"/>
              </a:rPr>
              <a:t>Iterative design, fueled by stakeholder and user feedback, refines app features, ensuring it aptly meets user safety needs.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2035253">
            <a:off x="14006669" y="4519985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019935-D235-E551-ADB4-274205812383}"/>
              </a:ext>
            </a:extLst>
          </p:cNvPr>
          <p:cNvSpPr txBox="1"/>
          <p:nvPr/>
        </p:nvSpPr>
        <p:spPr>
          <a:xfrm>
            <a:off x="6267505" y="327620"/>
            <a:ext cx="726658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500" spc="600" dirty="0">
                <a:latin typeface="Oswald Bold" panose="00000800000000000000" charset="0"/>
              </a:rPr>
              <a:t>FEATURES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A1D2AD-C116-743F-DCAC-B4B075061AA0}"/>
              </a:ext>
            </a:extLst>
          </p:cNvPr>
          <p:cNvGrpSpPr/>
          <p:nvPr/>
        </p:nvGrpSpPr>
        <p:grpSpPr>
          <a:xfrm>
            <a:off x="1589541" y="3019961"/>
            <a:ext cx="15108918" cy="4762993"/>
            <a:chOff x="1589541" y="2453249"/>
            <a:chExt cx="15108918" cy="4762993"/>
          </a:xfrm>
        </p:grpSpPr>
        <p:sp>
          <p:nvSpPr>
            <p:cNvPr id="31" name="TextBox 31"/>
            <p:cNvSpPr txBox="1"/>
            <p:nvPr/>
          </p:nvSpPr>
          <p:spPr>
            <a:xfrm>
              <a:off x="1817489" y="5499608"/>
              <a:ext cx="1584352" cy="1282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Seamless real-time location tracking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7FFF88D-4036-35EC-34F5-E6643C9D0700}"/>
                </a:ext>
              </a:extLst>
            </p:cNvPr>
            <p:cNvGrpSpPr/>
            <p:nvPr/>
          </p:nvGrpSpPr>
          <p:grpSpPr>
            <a:xfrm>
              <a:off x="1589541" y="2453249"/>
              <a:ext cx="15108918" cy="2836930"/>
              <a:chOff x="1589541" y="3031222"/>
              <a:chExt cx="15108918" cy="2836930"/>
            </a:xfrm>
          </p:grpSpPr>
          <p:sp>
            <p:nvSpPr>
              <p:cNvPr id="5" name="AutoShape 5"/>
              <p:cNvSpPr/>
              <p:nvPr/>
            </p:nvSpPr>
            <p:spPr>
              <a:xfrm>
                <a:off x="1589541" y="5472067"/>
                <a:ext cx="15108918" cy="0"/>
              </a:xfrm>
              <a:prstGeom prst="line">
                <a:avLst/>
              </a:prstGeom>
              <a:ln w="381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6" name="Group 6"/>
              <p:cNvGrpSpPr/>
              <p:nvPr/>
            </p:nvGrpSpPr>
            <p:grpSpPr>
              <a:xfrm>
                <a:off x="2173273" y="5294653"/>
                <a:ext cx="501082" cy="501082"/>
                <a:chOff x="0" y="0"/>
                <a:chExt cx="812800" cy="81280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4664695" y="5288780"/>
                <a:ext cx="501082" cy="501082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grpSp>
            <p:nvGrpSpPr>
              <p:cNvPr id="18" name="Group 18"/>
              <p:cNvGrpSpPr/>
              <p:nvPr/>
            </p:nvGrpSpPr>
            <p:grpSpPr>
              <a:xfrm>
                <a:off x="7394318" y="5330798"/>
                <a:ext cx="501082" cy="501082"/>
                <a:chOff x="0" y="0"/>
                <a:chExt cx="812800" cy="8128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grpSp>
            <p:nvGrpSpPr>
              <p:cNvPr id="23" name="Group 23"/>
              <p:cNvGrpSpPr/>
              <p:nvPr/>
            </p:nvGrpSpPr>
            <p:grpSpPr>
              <a:xfrm>
                <a:off x="10046470" y="5321638"/>
                <a:ext cx="501082" cy="501082"/>
                <a:chOff x="0" y="0"/>
                <a:chExt cx="812800" cy="812800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3183852-B09A-FC5B-78A3-51D53D7030DE}"/>
                  </a:ext>
                </a:extLst>
              </p:cNvPr>
              <p:cNvGrpSpPr/>
              <p:nvPr/>
            </p:nvGrpSpPr>
            <p:grpSpPr>
              <a:xfrm>
                <a:off x="1589541" y="3031222"/>
                <a:ext cx="14608640" cy="2269798"/>
                <a:chOff x="1619851" y="3139770"/>
                <a:chExt cx="14608640" cy="2269798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1619851" y="3139770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5" y="0"/>
                      </a:lnTo>
                      <a:lnTo>
                        <a:pt x="2027545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1619851" y="3430328"/>
                  <a:ext cx="1584352" cy="77869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01</a:t>
                  </a:r>
                </a:p>
              </p:txBody>
            </p:sp>
            <p:sp>
              <p:nvSpPr>
                <p:cNvPr id="12" name="Freeform 12"/>
                <p:cNvSpPr/>
                <p:nvPr/>
              </p:nvSpPr>
              <p:spPr>
                <a:xfrm>
                  <a:off x="4179052" y="3222566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6" y="0"/>
                      </a:lnTo>
                      <a:lnTo>
                        <a:pt x="2027546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4206490" y="3430328"/>
                  <a:ext cx="1584352" cy="77869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02</a:t>
                  </a:r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>
                  <a:off x="6868768" y="3270355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6" y="0"/>
                      </a:lnTo>
                      <a:lnTo>
                        <a:pt x="2027546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6936114" y="3430328"/>
                  <a:ext cx="1584352" cy="77869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03</a:t>
                  </a:r>
                </a:p>
              </p:txBody>
            </p:sp>
            <p:sp>
              <p:nvSpPr>
                <p:cNvPr id="22" name="Freeform 22"/>
                <p:cNvSpPr/>
                <p:nvPr/>
              </p:nvSpPr>
              <p:spPr>
                <a:xfrm>
                  <a:off x="9553426" y="3237679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6" y="0"/>
                      </a:lnTo>
                      <a:lnTo>
                        <a:pt x="2027546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26" name="TextBox 26"/>
                <p:cNvSpPr txBox="1"/>
                <p:nvPr/>
              </p:nvSpPr>
              <p:spPr>
                <a:xfrm>
                  <a:off x="9635841" y="3430328"/>
                  <a:ext cx="1584352" cy="77869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04</a:t>
                  </a:r>
                </a:p>
              </p:txBody>
            </p:sp>
            <p:sp>
              <p:nvSpPr>
                <p:cNvPr id="36" name="Freeform 22">
                  <a:extLst>
                    <a:ext uri="{FF2B5EF4-FFF2-40B4-BE49-F238E27FC236}">
                      <a16:creationId xmlns:a16="http://schemas.microsoft.com/office/drawing/2014/main" id="{5D196127-FB01-82F4-C10C-BFA7241B8C54}"/>
                    </a:ext>
                  </a:extLst>
                </p:cNvPr>
                <p:cNvSpPr/>
                <p:nvPr/>
              </p:nvSpPr>
              <p:spPr>
                <a:xfrm>
                  <a:off x="12049749" y="3232910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6" y="0"/>
                      </a:lnTo>
                      <a:lnTo>
                        <a:pt x="2027546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37" name="Freeform 22">
                  <a:extLst>
                    <a:ext uri="{FF2B5EF4-FFF2-40B4-BE49-F238E27FC236}">
                      <a16:creationId xmlns:a16="http://schemas.microsoft.com/office/drawing/2014/main" id="{FFFB6402-672D-4318-0A85-EF18F4988CBC}"/>
                    </a:ext>
                  </a:extLst>
                </p:cNvPr>
                <p:cNvSpPr/>
                <p:nvPr/>
              </p:nvSpPr>
              <p:spPr>
                <a:xfrm>
                  <a:off x="14644139" y="3271062"/>
                  <a:ext cx="1584352" cy="213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45" h="3080525">
                      <a:moveTo>
                        <a:pt x="0" y="0"/>
                      </a:moveTo>
                      <a:lnTo>
                        <a:pt x="2027546" y="0"/>
                      </a:lnTo>
                      <a:lnTo>
                        <a:pt x="2027546" y="3080525"/>
                      </a:lnTo>
                      <a:lnTo>
                        <a:pt x="0" y="30805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38" name="TextBox 26">
                  <a:extLst>
                    <a:ext uri="{FF2B5EF4-FFF2-40B4-BE49-F238E27FC236}">
                      <a16:creationId xmlns:a16="http://schemas.microsoft.com/office/drawing/2014/main" id="{463DCB49-3A91-53DC-D796-3A7AA8F10395}"/>
                    </a:ext>
                  </a:extLst>
                </p:cNvPr>
                <p:cNvSpPr txBox="1"/>
                <p:nvPr/>
              </p:nvSpPr>
              <p:spPr>
                <a:xfrm>
                  <a:off x="12089021" y="3430328"/>
                  <a:ext cx="1584352" cy="11179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05</a:t>
                  </a:r>
                </a:p>
              </p:txBody>
            </p:sp>
            <p:sp>
              <p:nvSpPr>
                <p:cNvPr id="39" name="TextBox 26">
                  <a:extLst>
                    <a:ext uri="{FF2B5EF4-FFF2-40B4-BE49-F238E27FC236}">
                      <a16:creationId xmlns:a16="http://schemas.microsoft.com/office/drawing/2014/main" id="{368FC127-120D-378A-4EF6-3B227DAB6E53}"/>
                    </a:ext>
                  </a:extLst>
                </p:cNvPr>
                <p:cNvSpPr txBox="1"/>
                <p:nvPr/>
              </p:nvSpPr>
              <p:spPr>
                <a:xfrm>
                  <a:off x="14642474" y="3430328"/>
                  <a:ext cx="1584352" cy="11179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9141"/>
                    </a:lnSpc>
                  </a:pPr>
                  <a:r>
                    <a:rPr lang="en-US" sz="6624" spc="649" dirty="0">
                      <a:solidFill>
                        <a:srgbClr val="FFFBFB"/>
                      </a:solidFill>
                      <a:latin typeface="DM Sans Bold"/>
                    </a:rPr>
                    <a:t>06</a:t>
                  </a:r>
                </a:p>
              </p:txBody>
            </p:sp>
          </p:grpSp>
          <p:grpSp>
            <p:nvGrpSpPr>
              <p:cNvPr id="44" name="Group 23">
                <a:extLst>
                  <a:ext uri="{FF2B5EF4-FFF2-40B4-BE49-F238E27FC236}">
                    <a16:creationId xmlns:a16="http://schemas.microsoft.com/office/drawing/2014/main" id="{3D31B562-96AC-914C-F7FF-C4F4CFB41633}"/>
                  </a:ext>
                </a:extLst>
              </p:cNvPr>
              <p:cNvGrpSpPr/>
              <p:nvPr/>
            </p:nvGrpSpPr>
            <p:grpSpPr>
              <a:xfrm>
                <a:off x="12569598" y="5288780"/>
                <a:ext cx="501082" cy="501082"/>
                <a:chOff x="0" y="0"/>
                <a:chExt cx="812800" cy="812800"/>
              </a:xfrm>
            </p:grpSpPr>
            <p:sp>
              <p:nvSpPr>
                <p:cNvPr id="45" name="Freeform 24">
                  <a:extLst>
                    <a:ext uri="{FF2B5EF4-FFF2-40B4-BE49-F238E27FC236}">
                      <a16:creationId xmlns:a16="http://schemas.microsoft.com/office/drawing/2014/main" id="{9301BACA-6D71-90CC-9526-66128AA5E71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46" name="TextBox 25">
                  <a:extLst>
                    <a:ext uri="{FF2B5EF4-FFF2-40B4-BE49-F238E27FC236}">
                      <a16:creationId xmlns:a16="http://schemas.microsoft.com/office/drawing/2014/main" id="{91652B0F-AB85-D41E-45F1-2053B016DECC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grpSp>
            <p:nvGrpSpPr>
              <p:cNvPr id="47" name="Group 23">
                <a:extLst>
                  <a:ext uri="{FF2B5EF4-FFF2-40B4-BE49-F238E27FC236}">
                    <a16:creationId xmlns:a16="http://schemas.microsoft.com/office/drawing/2014/main" id="{4CD02CA2-B13F-4CE1-E26E-4789C550D269}"/>
                  </a:ext>
                </a:extLst>
              </p:cNvPr>
              <p:cNvGrpSpPr/>
              <p:nvPr/>
            </p:nvGrpSpPr>
            <p:grpSpPr>
              <a:xfrm>
                <a:off x="15195215" y="5367070"/>
                <a:ext cx="501082" cy="501082"/>
                <a:chOff x="0" y="0"/>
                <a:chExt cx="812800" cy="812800"/>
              </a:xfrm>
            </p:grpSpPr>
            <p:sp>
              <p:nvSpPr>
                <p:cNvPr id="48" name="Freeform 24">
                  <a:extLst>
                    <a:ext uri="{FF2B5EF4-FFF2-40B4-BE49-F238E27FC236}">
                      <a16:creationId xmlns:a16="http://schemas.microsoft.com/office/drawing/2014/main" id="{783B877C-516C-F820-4F5E-2AE2B746E1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31211"/>
                </a:solidFill>
              </p:spPr>
            </p:sp>
            <p:sp>
              <p:nvSpPr>
                <p:cNvPr id="49" name="TextBox 25">
                  <a:extLst>
                    <a:ext uri="{FF2B5EF4-FFF2-40B4-BE49-F238E27FC236}">
                      <a16:creationId xmlns:a16="http://schemas.microsoft.com/office/drawing/2014/main" id="{08C1DC7A-6F11-568D-AA18-58056096AB1C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</p:grp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DA49ED23-F18A-81A3-77DB-6ED085D20367}"/>
                </a:ext>
              </a:extLst>
            </p:cNvPr>
            <p:cNvSpPr txBox="1"/>
            <p:nvPr/>
          </p:nvSpPr>
          <p:spPr>
            <a:xfrm>
              <a:off x="3886125" y="5531187"/>
              <a:ext cx="1952034" cy="16040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Rate locations as safe/unsafe  with a safety percentage indicator</a:t>
              </a: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C89B71D6-17D6-A84C-6962-E2E03F96BF68}"/>
                </a:ext>
              </a:extLst>
            </p:cNvPr>
            <p:cNvSpPr txBox="1"/>
            <p:nvPr/>
          </p:nvSpPr>
          <p:spPr>
            <a:xfrm>
              <a:off x="6654617" y="5613238"/>
              <a:ext cx="1952034" cy="160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SOS Alerts to emergency contacts with live location via SMS</a:t>
              </a:r>
            </a:p>
          </p:txBody>
        </p:sp>
        <p:sp>
          <p:nvSpPr>
            <p:cNvPr id="65" name="TextBox 31">
              <a:extLst>
                <a:ext uri="{FF2B5EF4-FFF2-40B4-BE49-F238E27FC236}">
                  <a16:creationId xmlns:a16="http://schemas.microsoft.com/office/drawing/2014/main" id="{10321B16-0846-8426-34C6-E47EC53A1971}"/>
                </a:ext>
              </a:extLst>
            </p:cNvPr>
            <p:cNvSpPr txBox="1"/>
            <p:nvPr/>
          </p:nvSpPr>
          <p:spPr>
            <a:xfrm>
              <a:off x="9339275" y="5613239"/>
              <a:ext cx="1952034" cy="160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Integrated helpline numbers; user-customizable family contacts</a:t>
              </a:r>
            </a:p>
          </p:txBody>
        </p:sp>
        <p:sp>
          <p:nvSpPr>
            <p:cNvPr id="66" name="TextBox 31">
              <a:extLst>
                <a:ext uri="{FF2B5EF4-FFF2-40B4-BE49-F238E27FC236}">
                  <a16:creationId xmlns:a16="http://schemas.microsoft.com/office/drawing/2014/main" id="{821467EE-7E40-1DCD-ECA9-AFF3B1BE252F}"/>
                </a:ext>
              </a:extLst>
            </p:cNvPr>
            <p:cNvSpPr txBox="1"/>
            <p:nvPr/>
          </p:nvSpPr>
          <p:spPr>
            <a:xfrm>
              <a:off x="11874869" y="5485248"/>
              <a:ext cx="1952034" cy="12824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Smooth redirection to phone app for calls</a:t>
              </a:r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6DD1356D-AC04-A51A-DC77-56634A050C3D}"/>
                </a:ext>
              </a:extLst>
            </p:cNvPr>
            <p:cNvSpPr txBox="1"/>
            <p:nvPr/>
          </p:nvSpPr>
          <p:spPr>
            <a:xfrm>
              <a:off x="14673303" y="5457778"/>
              <a:ext cx="1952034" cy="961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45"/>
                </a:lnSpc>
              </a:pPr>
              <a:r>
                <a:rPr lang="en-US" sz="2400" b="1" dirty="0">
                  <a:solidFill>
                    <a:srgbClr val="231F20"/>
                  </a:solidFill>
                </a:rPr>
                <a:t>In-app links to self defense tutorials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776101" y="687011"/>
            <a:ext cx="6176060" cy="9046161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393748" y="93248"/>
            <a:ext cx="9340339" cy="1552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7500" spc="978" dirty="0">
                <a:solidFill>
                  <a:srgbClr val="231F20"/>
                </a:solidFill>
                <a:latin typeface="Oswald Bold"/>
              </a:rPr>
              <a:t>TECHNOLOGY USED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856D29-E1C7-6AB9-CF15-46A8FC54177D}"/>
              </a:ext>
            </a:extLst>
          </p:cNvPr>
          <p:cNvGrpSpPr/>
          <p:nvPr/>
        </p:nvGrpSpPr>
        <p:grpSpPr>
          <a:xfrm>
            <a:off x="2188419" y="1882215"/>
            <a:ext cx="10482432" cy="1498448"/>
            <a:chOff x="2395367" y="2078070"/>
            <a:chExt cx="9951054" cy="10583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4124AC-F55C-A64E-CE0E-D175EAA324B9}"/>
                </a:ext>
              </a:extLst>
            </p:cNvPr>
            <p:cNvGrpSpPr/>
            <p:nvPr/>
          </p:nvGrpSpPr>
          <p:grpSpPr>
            <a:xfrm>
              <a:off x="2395367" y="2078070"/>
              <a:ext cx="9951054" cy="1058323"/>
              <a:chOff x="2317146" y="1717376"/>
              <a:chExt cx="9562581" cy="22831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317146" y="3044023"/>
                <a:ext cx="9562581" cy="956476"/>
              </a:xfrm>
              <a:custGeom>
                <a:avLst/>
                <a:gdLst/>
                <a:ahLst/>
                <a:cxnLst/>
                <a:rect l="l" t="t" r="r" b="b"/>
                <a:pathLst>
                  <a:path w="9752965" h="1032847">
                    <a:moveTo>
                      <a:pt x="0" y="0"/>
                    </a:moveTo>
                    <a:lnTo>
                      <a:pt x="9752965" y="0"/>
                    </a:lnTo>
                    <a:lnTo>
                      <a:pt x="9752965" y="1032847"/>
                    </a:lnTo>
                    <a:lnTo>
                      <a:pt x="0" y="10328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6495"/>
                </a:stretch>
              </a:blipFill>
            </p:spPr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13" name="Group 13"/>
              <p:cNvGrpSpPr/>
              <p:nvPr/>
            </p:nvGrpSpPr>
            <p:grpSpPr>
              <a:xfrm>
                <a:off x="2317146" y="1717376"/>
                <a:ext cx="9422450" cy="1804885"/>
                <a:chOff x="0" y="0"/>
                <a:chExt cx="3682024" cy="746746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3682024" cy="74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24" h="746746">
                      <a:moveTo>
                        <a:pt x="0" y="0"/>
                      </a:moveTo>
                      <a:lnTo>
                        <a:pt x="3682024" y="0"/>
                      </a:lnTo>
                      <a:lnTo>
                        <a:pt x="3682024" y="746746"/>
                      </a:lnTo>
                      <a:lnTo>
                        <a:pt x="0" y="746746"/>
                      </a:lnTo>
                      <a:close/>
                    </a:path>
                  </a:pathLst>
                </a:custGeom>
                <a:solidFill>
                  <a:srgbClr val="EFEFEF"/>
                </a:solidFill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0" y="-19050"/>
                  <a:ext cx="3682024" cy="76579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 sz="2700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1F96CB-F77C-C0D9-A07D-2925E525E9B2}"/>
                </a:ext>
              </a:extLst>
            </p:cNvPr>
            <p:cNvSpPr txBox="1"/>
            <p:nvPr/>
          </p:nvSpPr>
          <p:spPr>
            <a:xfrm>
              <a:off x="3312089" y="2191124"/>
              <a:ext cx="6164949" cy="554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REACT NATIVE</a:t>
              </a:r>
              <a:endParaRPr lang="en-IN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01DFED-85F4-C865-F44B-73AF0258EEF5}"/>
              </a:ext>
            </a:extLst>
          </p:cNvPr>
          <p:cNvGrpSpPr/>
          <p:nvPr/>
        </p:nvGrpSpPr>
        <p:grpSpPr>
          <a:xfrm>
            <a:off x="2188419" y="3375574"/>
            <a:ext cx="10482433" cy="1498448"/>
            <a:chOff x="2317146" y="1717376"/>
            <a:chExt cx="9562581" cy="2283123"/>
          </a:xfrm>
        </p:grpSpPr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29C2A13-F500-1ABA-2052-40333663DF57}"/>
                </a:ext>
              </a:extLst>
            </p:cNvPr>
            <p:cNvSpPr/>
            <p:nvPr/>
          </p:nvSpPr>
          <p:spPr>
            <a:xfrm>
              <a:off x="2317146" y="3044023"/>
              <a:ext cx="9562581" cy="956476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95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DDBEBB80-9A7A-832E-F52B-FAEEEC9C8C8F}"/>
                </a:ext>
              </a:extLst>
            </p:cNvPr>
            <p:cNvGrpSpPr/>
            <p:nvPr/>
          </p:nvGrpSpPr>
          <p:grpSpPr>
            <a:xfrm>
              <a:off x="2317146" y="1717376"/>
              <a:ext cx="9422450" cy="1804885"/>
              <a:chOff x="0" y="0"/>
              <a:chExt cx="3682024" cy="746746"/>
            </a:xfrm>
          </p:grpSpPr>
          <p:sp>
            <p:nvSpPr>
              <p:cNvPr id="70" name="Freeform 14">
                <a:extLst>
                  <a:ext uri="{FF2B5EF4-FFF2-40B4-BE49-F238E27FC236}">
                    <a16:creationId xmlns:a16="http://schemas.microsoft.com/office/drawing/2014/main" id="{850AB74E-4660-A6DB-4EF1-C8B4176FFCFB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71" name="TextBox 15">
                <a:extLst>
                  <a:ext uri="{FF2B5EF4-FFF2-40B4-BE49-F238E27FC236}">
                    <a16:creationId xmlns:a16="http://schemas.microsoft.com/office/drawing/2014/main" id="{5BACDA31-CADE-00C2-E2CE-E1F4EBF683C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70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39DCA5-537B-9FA0-CC0E-F6D8A6C7EF1A}"/>
              </a:ext>
            </a:extLst>
          </p:cNvPr>
          <p:cNvGrpSpPr/>
          <p:nvPr/>
        </p:nvGrpSpPr>
        <p:grpSpPr>
          <a:xfrm>
            <a:off x="2125523" y="4853666"/>
            <a:ext cx="10482432" cy="1498448"/>
            <a:chOff x="2317146" y="1717376"/>
            <a:chExt cx="9562581" cy="2283123"/>
          </a:xfrm>
        </p:grpSpPr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863788D-1953-9A76-8FC6-FE0FE8B66574}"/>
                </a:ext>
              </a:extLst>
            </p:cNvPr>
            <p:cNvSpPr/>
            <p:nvPr/>
          </p:nvSpPr>
          <p:spPr>
            <a:xfrm>
              <a:off x="2317146" y="3044023"/>
              <a:ext cx="9562581" cy="956476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95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92BA730-589E-57F3-1D1E-83BA62AC20DB}"/>
                </a:ext>
              </a:extLst>
            </p:cNvPr>
            <p:cNvGrpSpPr/>
            <p:nvPr/>
          </p:nvGrpSpPr>
          <p:grpSpPr>
            <a:xfrm>
              <a:off x="2317146" y="1717376"/>
              <a:ext cx="9422450" cy="1804885"/>
              <a:chOff x="0" y="0"/>
              <a:chExt cx="3682024" cy="746746"/>
            </a:xfrm>
          </p:grpSpPr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663C728C-594C-A77D-036A-54E43849BF96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86" name="TextBox 15">
                <a:extLst>
                  <a:ext uri="{FF2B5EF4-FFF2-40B4-BE49-F238E27FC236}">
                    <a16:creationId xmlns:a16="http://schemas.microsoft.com/office/drawing/2014/main" id="{FD66425F-1C1F-4919-B26F-663C00279F5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7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5FAEB1-A654-FBF8-9892-D69B7139F57A}"/>
              </a:ext>
            </a:extLst>
          </p:cNvPr>
          <p:cNvGrpSpPr/>
          <p:nvPr/>
        </p:nvGrpSpPr>
        <p:grpSpPr>
          <a:xfrm>
            <a:off x="2140763" y="6422291"/>
            <a:ext cx="10482432" cy="1498447"/>
            <a:chOff x="2317146" y="1717376"/>
            <a:chExt cx="9562581" cy="2283122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94278F30-321A-740A-6436-ABFB31A7C96F}"/>
                </a:ext>
              </a:extLst>
            </p:cNvPr>
            <p:cNvSpPr/>
            <p:nvPr/>
          </p:nvSpPr>
          <p:spPr>
            <a:xfrm>
              <a:off x="2317146" y="3044021"/>
              <a:ext cx="9562581" cy="95647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95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A7058939-D858-EB2C-79FE-D9C44B275215}"/>
                </a:ext>
              </a:extLst>
            </p:cNvPr>
            <p:cNvGrpSpPr/>
            <p:nvPr/>
          </p:nvGrpSpPr>
          <p:grpSpPr>
            <a:xfrm>
              <a:off x="2317146" y="1717376"/>
              <a:ext cx="9422450" cy="1804885"/>
              <a:chOff x="0" y="0"/>
              <a:chExt cx="3682024" cy="746746"/>
            </a:xfrm>
          </p:grpSpPr>
          <p:sp>
            <p:nvSpPr>
              <p:cNvPr id="92" name="Freeform 14">
                <a:extLst>
                  <a:ext uri="{FF2B5EF4-FFF2-40B4-BE49-F238E27FC236}">
                    <a16:creationId xmlns:a16="http://schemas.microsoft.com/office/drawing/2014/main" id="{7646D4CB-12ED-4473-0033-680C31F5696F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93" name="TextBox 15">
                <a:extLst>
                  <a:ext uri="{FF2B5EF4-FFF2-40B4-BE49-F238E27FC236}">
                    <a16:creationId xmlns:a16="http://schemas.microsoft.com/office/drawing/2014/main" id="{457B49F6-B978-C250-57DB-8F06CA12912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7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A68C62-4976-6A2E-F532-B6134F66462C}"/>
              </a:ext>
            </a:extLst>
          </p:cNvPr>
          <p:cNvGrpSpPr/>
          <p:nvPr/>
        </p:nvGrpSpPr>
        <p:grpSpPr>
          <a:xfrm>
            <a:off x="2188419" y="7980102"/>
            <a:ext cx="10482432" cy="1498448"/>
            <a:chOff x="2317146" y="1717376"/>
            <a:chExt cx="9562581" cy="2283123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38B8B0C0-8CB3-1839-37AC-8BFA8A4BD950}"/>
                </a:ext>
              </a:extLst>
            </p:cNvPr>
            <p:cNvSpPr/>
            <p:nvPr/>
          </p:nvSpPr>
          <p:spPr>
            <a:xfrm>
              <a:off x="2317146" y="3044023"/>
              <a:ext cx="9562581" cy="956476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95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98" name="Group 13">
              <a:extLst>
                <a:ext uri="{FF2B5EF4-FFF2-40B4-BE49-F238E27FC236}">
                  <a16:creationId xmlns:a16="http://schemas.microsoft.com/office/drawing/2014/main" id="{5645EE1E-857B-2E3F-6C72-5560980B27EE}"/>
                </a:ext>
              </a:extLst>
            </p:cNvPr>
            <p:cNvGrpSpPr/>
            <p:nvPr/>
          </p:nvGrpSpPr>
          <p:grpSpPr>
            <a:xfrm>
              <a:off x="2317146" y="1717376"/>
              <a:ext cx="9422450" cy="1804885"/>
              <a:chOff x="0" y="0"/>
              <a:chExt cx="3682024" cy="746746"/>
            </a:xfrm>
          </p:grpSpPr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E2B2D8F2-ADDD-845D-9AA3-60BC25E5BA1B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00" name="TextBox 15">
                <a:extLst>
                  <a:ext uri="{FF2B5EF4-FFF2-40B4-BE49-F238E27FC236}">
                    <a16:creationId xmlns:a16="http://schemas.microsoft.com/office/drawing/2014/main" id="{71C6BE4D-4359-BFB5-82CF-5E479D71D21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70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3CA8D7-196B-7075-8992-43C0A968986D}"/>
              </a:ext>
            </a:extLst>
          </p:cNvPr>
          <p:cNvSpPr txBox="1"/>
          <p:nvPr/>
        </p:nvSpPr>
        <p:spPr>
          <a:xfrm>
            <a:off x="3203736" y="3490158"/>
            <a:ext cx="64941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Expo SMS API</a:t>
            </a:r>
            <a:endParaRPr lang="en-IN" sz="4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4CB2B-16D2-FC76-ACD9-A1E441B6E3F2}"/>
              </a:ext>
            </a:extLst>
          </p:cNvPr>
          <p:cNvSpPr txBox="1"/>
          <p:nvPr/>
        </p:nvSpPr>
        <p:spPr>
          <a:xfrm>
            <a:off x="3203736" y="5038438"/>
            <a:ext cx="64941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React Native Maps</a:t>
            </a:r>
            <a:endParaRPr lang="en-IN" sz="4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55E5C-7548-6DDC-660C-2894B8ACFEE4}"/>
              </a:ext>
            </a:extLst>
          </p:cNvPr>
          <p:cNvSpPr txBox="1"/>
          <p:nvPr/>
        </p:nvSpPr>
        <p:spPr>
          <a:xfrm>
            <a:off x="3156138" y="6635028"/>
            <a:ext cx="64941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Google</a:t>
            </a:r>
            <a:r>
              <a:rPr lang="en-US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500" b="1" dirty="0"/>
              <a:t>API</a:t>
            </a:r>
            <a:endParaRPr lang="en-IN" sz="4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04258-0568-0E8B-1002-332FDAFE4576}"/>
              </a:ext>
            </a:extLst>
          </p:cNvPr>
          <p:cNvSpPr txBox="1"/>
          <p:nvPr/>
        </p:nvSpPr>
        <p:spPr>
          <a:xfrm>
            <a:off x="3051454" y="8155323"/>
            <a:ext cx="64941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Async Storage</a:t>
            </a:r>
            <a:endParaRPr lang="en-IN" sz="4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70EF5-451E-CF9D-7E92-4DF3D3F6C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06" y="1996380"/>
            <a:ext cx="1570938" cy="966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5C2498-8465-5CF6-836B-905072A28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67" y="6481861"/>
            <a:ext cx="2106767" cy="1053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CF1C21-1927-41A9-B9A6-9960D13C0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03" y="8051873"/>
            <a:ext cx="2116831" cy="10584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6B15FA-E452-D456-A789-0B9FE2400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49" y="3371011"/>
            <a:ext cx="1176201" cy="1176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E0CFAC-ABD9-449C-E2C4-6054962EB6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25" y="4850693"/>
            <a:ext cx="692393" cy="11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659089" y="-24080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885381">
            <a:off x="6120399" y="7723242"/>
            <a:ext cx="1839722" cy="636498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-808019" y="45438"/>
            <a:ext cx="8904094" cy="150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500" spc="924" dirty="0">
                <a:solidFill>
                  <a:srgbClr val="231F20"/>
                </a:solidFill>
                <a:latin typeface="Oswald Bold"/>
              </a:rPr>
              <a:t>UI DESIGNS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0357D-AAF7-3860-2F8F-5CDF6B60653A}"/>
              </a:ext>
            </a:extLst>
          </p:cNvPr>
          <p:cNvGrpSpPr/>
          <p:nvPr/>
        </p:nvGrpSpPr>
        <p:grpSpPr>
          <a:xfrm>
            <a:off x="3161138" y="3269936"/>
            <a:ext cx="2932415" cy="5953194"/>
            <a:chOff x="4260093" y="4382869"/>
            <a:chExt cx="2932415" cy="3359845"/>
          </a:xfrm>
        </p:grpSpPr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CBA4BF20-B5B0-6265-B427-6ED2746BFA31}"/>
                </a:ext>
              </a:extLst>
            </p:cNvPr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653A829D-F7DC-E3A2-7C1B-9672DB801EC8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41" name="TextBox 6">
                <a:extLst>
                  <a:ext uri="{FF2B5EF4-FFF2-40B4-BE49-F238E27FC236}">
                    <a16:creationId xmlns:a16="http://schemas.microsoft.com/office/drawing/2014/main" id="{B3519528-9052-1183-9484-12CBDB2B234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36" name="Group 7">
              <a:extLst>
                <a:ext uri="{FF2B5EF4-FFF2-40B4-BE49-F238E27FC236}">
                  <a16:creationId xmlns:a16="http://schemas.microsoft.com/office/drawing/2014/main" id="{21E1F9FB-4030-D101-E11E-00C8198E8EB2}"/>
                </a:ext>
              </a:extLst>
            </p:cNvPr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F202129B-C3D5-2674-AA6E-15C46CD62DEE}"/>
                  </a:ext>
                </a:extLst>
              </p:cNvPr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9" name="TextBox 9">
                <a:extLst>
                  <a:ext uri="{FF2B5EF4-FFF2-40B4-BE49-F238E27FC236}">
                    <a16:creationId xmlns:a16="http://schemas.microsoft.com/office/drawing/2014/main" id="{EFD64158-95B0-0B26-24AA-F23DB4AC78B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6528527F-B40F-47BE-3D54-75BD748D5BB0}"/>
                </a:ext>
              </a:extLst>
            </p:cNvPr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9A329-C2DB-E7FF-78F0-02224A99E3B2}"/>
              </a:ext>
            </a:extLst>
          </p:cNvPr>
          <p:cNvGrpSpPr/>
          <p:nvPr/>
        </p:nvGrpSpPr>
        <p:grpSpPr>
          <a:xfrm>
            <a:off x="6159181" y="1419330"/>
            <a:ext cx="2932415" cy="5953194"/>
            <a:chOff x="4260093" y="4382869"/>
            <a:chExt cx="2932415" cy="3359845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9181A23C-A896-219F-1026-20DE7C92A9C3}"/>
                </a:ext>
              </a:extLst>
            </p:cNvPr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48" name="Freeform 5">
                <a:extLst>
                  <a:ext uri="{FF2B5EF4-FFF2-40B4-BE49-F238E27FC236}">
                    <a16:creationId xmlns:a16="http://schemas.microsoft.com/office/drawing/2014/main" id="{9A119696-0DD8-BBEC-BB4C-4EFFB1CC8D0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49" name="TextBox 6">
                <a:extLst>
                  <a:ext uri="{FF2B5EF4-FFF2-40B4-BE49-F238E27FC236}">
                    <a16:creationId xmlns:a16="http://schemas.microsoft.com/office/drawing/2014/main" id="{AC9DA961-A978-CB9B-F039-7D2BD081784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B45C388A-E6D3-6756-1A27-A22618C4A503}"/>
                </a:ext>
              </a:extLst>
            </p:cNvPr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0EF1AEB8-B81C-6672-01EF-02E17AEA8686}"/>
                  </a:ext>
                </a:extLst>
              </p:cNvPr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47" name="TextBox 9">
                <a:extLst>
                  <a:ext uri="{FF2B5EF4-FFF2-40B4-BE49-F238E27FC236}">
                    <a16:creationId xmlns:a16="http://schemas.microsoft.com/office/drawing/2014/main" id="{6F0C954C-6352-456F-3EF4-76122BA8CD7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9AD200BD-22B1-84CB-0A89-2AD6072D32F1}"/>
                </a:ext>
              </a:extLst>
            </p:cNvPr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34B7D4-11A4-E5A0-C2DB-E82BA34C2400}"/>
              </a:ext>
            </a:extLst>
          </p:cNvPr>
          <p:cNvGrpSpPr/>
          <p:nvPr/>
        </p:nvGrpSpPr>
        <p:grpSpPr>
          <a:xfrm>
            <a:off x="9174115" y="3681291"/>
            <a:ext cx="2932415" cy="5953194"/>
            <a:chOff x="4260093" y="4382869"/>
            <a:chExt cx="2932415" cy="3359845"/>
          </a:xfrm>
        </p:grpSpPr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371D496E-AE8A-8CA9-BE62-AFEF6BB403BB}"/>
                </a:ext>
              </a:extLst>
            </p:cNvPr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ACC27D15-8031-288A-F1D6-0F6EE4890D79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57" name="TextBox 6">
                <a:extLst>
                  <a:ext uri="{FF2B5EF4-FFF2-40B4-BE49-F238E27FC236}">
                    <a16:creationId xmlns:a16="http://schemas.microsoft.com/office/drawing/2014/main" id="{74D55675-FAC7-32CB-C777-62C544E9338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20E40546-CFA0-ECBB-9DE1-266BCF87770B}"/>
                </a:ext>
              </a:extLst>
            </p:cNvPr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3E342087-011A-0606-088E-5503C88FDE0D}"/>
                  </a:ext>
                </a:extLst>
              </p:cNvPr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15469771-9EFE-183E-11E1-135419A5ACA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3" name="TextBox 24">
              <a:extLst>
                <a:ext uri="{FF2B5EF4-FFF2-40B4-BE49-F238E27FC236}">
                  <a16:creationId xmlns:a16="http://schemas.microsoft.com/office/drawing/2014/main" id="{849C5FE9-AD26-B2C2-BD3D-E8072AFE23A8}"/>
                </a:ext>
              </a:extLst>
            </p:cNvPr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4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8E4E4C-A784-6B3F-D88C-D3159358E9B8}"/>
              </a:ext>
            </a:extLst>
          </p:cNvPr>
          <p:cNvGrpSpPr/>
          <p:nvPr/>
        </p:nvGrpSpPr>
        <p:grpSpPr>
          <a:xfrm>
            <a:off x="12226067" y="542494"/>
            <a:ext cx="2932415" cy="5953194"/>
            <a:chOff x="4260093" y="4382869"/>
            <a:chExt cx="2932415" cy="3359845"/>
          </a:xfrm>
        </p:grpSpPr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14E1504C-0664-F95C-DEEF-D2AD0A890D9E}"/>
                </a:ext>
              </a:extLst>
            </p:cNvPr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3FB4C752-A505-58E3-2D40-92BB429D5ED5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65" name="TextBox 6">
                <a:extLst>
                  <a:ext uri="{FF2B5EF4-FFF2-40B4-BE49-F238E27FC236}">
                    <a16:creationId xmlns:a16="http://schemas.microsoft.com/office/drawing/2014/main" id="{19DB09B2-03B5-2E7F-769E-38B1333D6B5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A7922240-4EF6-1053-BB2D-9A1B9595859C}"/>
                </a:ext>
              </a:extLst>
            </p:cNvPr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65082FBC-8E41-92AB-B0B3-740D711C1834}"/>
                  </a:ext>
                </a:extLst>
              </p:cNvPr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63" name="TextBox 9">
                <a:extLst>
                  <a:ext uri="{FF2B5EF4-FFF2-40B4-BE49-F238E27FC236}">
                    <a16:creationId xmlns:a16="http://schemas.microsoft.com/office/drawing/2014/main" id="{196B77A4-83E9-F3ED-DB28-6B4E0523398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61" name="TextBox 24">
              <a:extLst>
                <a:ext uri="{FF2B5EF4-FFF2-40B4-BE49-F238E27FC236}">
                  <a16:creationId xmlns:a16="http://schemas.microsoft.com/office/drawing/2014/main" id="{330E7C05-96E5-2E46-91E2-B2F838B0A3ED}"/>
                </a:ext>
              </a:extLst>
            </p:cNvPr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5</a:t>
              </a:r>
            </a:p>
          </p:txBody>
        </p:sp>
      </p:grpSp>
      <p:sp>
        <p:nvSpPr>
          <p:cNvPr id="66" name="Freeform 30">
            <a:extLst>
              <a:ext uri="{FF2B5EF4-FFF2-40B4-BE49-F238E27FC236}">
                <a16:creationId xmlns:a16="http://schemas.microsoft.com/office/drawing/2014/main" id="{03C336CB-D34C-46FB-A104-D18FDEFA621A}"/>
              </a:ext>
            </a:extLst>
          </p:cNvPr>
          <p:cNvSpPr/>
          <p:nvPr/>
        </p:nvSpPr>
        <p:spPr>
          <a:xfrm rot="12629095" flipH="1">
            <a:off x="3134028" y="2411966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id="{DDF5963A-0A64-8A2B-6672-BF6F13B1205C}"/>
              </a:ext>
            </a:extLst>
          </p:cNvPr>
          <p:cNvSpPr/>
          <p:nvPr/>
        </p:nvSpPr>
        <p:spPr>
          <a:xfrm rot="12629095" flipH="1">
            <a:off x="9127918" y="282596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22">
            <a:extLst>
              <a:ext uri="{FF2B5EF4-FFF2-40B4-BE49-F238E27FC236}">
                <a16:creationId xmlns:a16="http://schemas.microsoft.com/office/drawing/2014/main" id="{0B24E869-F179-DADD-9DEF-DFECAA6F4CD0}"/>
              </a:ext>
            </a:extLst>
          </p:cNvPr>
          <p:cNvSpPr/>
          <p:nvPr/>
        </p:nvSpPr>
        <p:spPr>
          <a:xfrm rot="19714619">
            <a:off x="12202324" y="6949099"/>
            <a:ext cx="1839722" cy="636498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887923">
            <a:off x="-7698872" y="541528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5BA24-2AF0-9244-655A-0A17D6E315BD}"/>
              </a:ext>
            </a:extLst>
          </p:cNvPr>
          <p:cNvGrpSpPr/>
          <p:nvPr/>
        </p:nvGrpSpPr>
        <p:grpSpPr>
          <a:xfrm>
            <a:off x="146433" y="1348078"/>
            <a:ext cx="2932415" cy="5953194"/>
            <a:chOff x="4260093" y="4382869"/>
            <a:chExt cx="2932415" cy="3359845"/>
          </a:xfrm>
        </p:grpSpPr>
        <p:grpSp>
          <p:nvGrpSpPr>
            <p:cNvPr id="4" name="Group 4"/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67F7BA8-EF73-83BD-6C61-46FF2FC6A9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/>
          <a:stretch/>
        </p:blipFill>
        <p:spPr>
          <a:xfrm>
            <a:off x="6449815" y="1599763"/>
            <a:ext cx="2253766" cy="479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A3E5F-E7E8-EB84-71EF-7A21AD584C0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/>
          <a:stretch/>
        </p:blipFill>
        <p:spPr>
          <a:xfrm>
            <a:off x="9460726" y="3887173"/>
            <a:ext cx="2319117" cy="4958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67A294-2B4D-B983-591E-B89D0EAA8E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/>
          <a:stretch/>
        </p:blipFill>
        <p:spPr>
          <a:xfrm>
            <a:off x="3548782" y="3549213"/>
            <a:ext cx="2145220" cy="45724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FCD895-1AA7-FD75-1F89-F207E61A776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"/>
          <a:stretch/>
        </p:blipFill>
        <p:spPr>
          <a:xfrm>
            <a:off x="467942" y="1440106"/>
            <a:ext cx="2289395" cy="48694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CCDF77-332F-279B-D0F7-3754600D554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"/>
          <a:stretch/>
        </p:blipFill>
        <p:spPr>
          <a:xfrm>
            <a:off x="12570108" y="724463"/>
            <a:ext cx="2237690" cy="4684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9333C7-A9F4-0F67-583A-F05BB2B38E6B}"/>
              </a:ext>
            </a:extLst>
          </p:cNvPr>
          <p:cNvGrpSpPr/>
          <p:nvPr/>
        </p:nvGrpSpPr>
        <p:grpSpPr>
          <a:xfrm>
            <a:off x="15228083" y="4045585"/>
            <a:ext cx="2932415" cy="5953194"/>
            <a:chOff x="4260093" y="4382869"/>
            <a:chExt cx="2932415" cy="3359845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634C41B8-40ED-3B81-6D13-CE916B727905}"/>
                </a:ext>
              </a:extLst>
            </p:cNvPr>
            <p:cNvGrpSpPr/>
            <p:nvPr/>
          </p:nvGrpSpPr>
          <p:grpSpPr>
            <a:xfrm>
              <a:off x="4260093" y="4382869"/>
              <a:ext cx="2932415" cy="2862074"/>
              <a:chOff x="0" y="-19050"/>
              <a:chExt cx="1075555" cy="1049756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DE774629-8495-55B3-9B9F-45B3F591D986}"/>
                  </a:ext>
                </a:extLst>
              </p:cNvPr>
              <p:cNvSpPr/>
              <p:nvPr/>
            </p:nvSpPr>
            <p:spPr>
              <a:xfrm>
                <a:off x="0" y="0"/>
                <a:ext cx="1075555" cy="103070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25" name="TextBox 6">
                <a:extLst>
                  <a:ext uri="{FF2B5EF4-FFF2-40B4-BE49-F238E27FC236}">
                    <a16:creationId xmlns:a16="http://schemas.microsoft.com/office/drawing/2014/main" id="{08B1258A-5547-10A6-C04A-3D7C03DBFEB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7B5455DF-794E-27DC-29AB-D8BB11BF4E7C}"/>
                </a:ext>
              </a:extLst>
            </p:cNvPr>
            <p:cNvGrpSpPr/>
            <p:nvPr/>
          </p:nvGrpSpPr>
          <p:grpSpPr>
            <a:xfrm>
              <a:off x="4260093" y="6843665"/>
              <a:ext cx="2932415" cy="899049"/>
              <a:chOff x="0" y="-19050"/>
              <a:chExt cx="1075555" cy="329755"/>
            </a:xfrm>
          </p:grpSpPr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56A3053A-FF61-7421-B833-1349C83516CD}"/>
                  </a:ext>
                </a:extLst>
              </p:cNvPr>
              <p:cNvSpPr/>
              <p:nvPr/>
            </p:nvSpPr>
            <p:spPr>
              <a:xfrm>
                <a:off x="0" y="178115"/>
                <a:ext cx="1075555" cy="132590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71EBDFD6-5E38-E4E9-989A-8D12E69D73A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20D7BAB-4C4B-B9C6-F6BF-25C900651A39}"/>
                </a:ext>
              </a:extLst>
            </p:cNvPr>
            <p:cNvSpPr txBox="1"/>
            <p:nvPr/>
          </p:nvSpPr>
          <p:spPr>
            <a:xfrm>
              <a:off x="4422130" y="7461856"/>
              <a:ext cx="2556583" cy="24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>
                  <a:solidFill>
                    <a:srgbClr val="231F20"/>
                  </a:solidFill>
                  <a:latin typeface="Oswald"/>
                </a:rPr>
                <a:t>Screen 6</a:t>
              </a:r>
            </a:p>
          </p:txBody>
        </p:sp>
      </p:grpSp>
      <p:sp>
        <p:nvSpPr>
          <p:cNvPr id="26" name="Freeform 30">
            <a:extLst>
              <a:ext uri="{FF2B5EF4-FFF2-40B4-BE49-F238E27FC236}">
                <a16:creationId xmlns:a16="http://schemas.microsoft.com/office/drawing/2014/main" id="{C24E502B-D080-11F2-75B3-0E348BC7990F}"/>
              </a:ext>
            </a:extLst>
          </p:cNvPr>
          <p:cNvSpPr/>
          <p:nvPr/>
        </p:nvSpPr>
        <p:spPr>
          <a:xfrm rot="12629095" flipH="1">
            <a:off x="15215982" y="298548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4F0E63-4093-67DF-527E-FD7372A0C63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6343"/>
          <a:stretch/>
        </p:blipFill>
        <p:spPr>
          <a:xfrm>
            <a:off x="15333205" y="4193695"/>
            <a:ext cx="2571605" cy="5161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r>
              <a:rPr lang="en-IN" dirty="0"/>
              <a:t>``</a:t>
            </a:r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-808019" y="45438"/>
            <a:ext cx="8904094" cy="150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500" spc="924" dirty="0">
                <a:solidFill>
                  <a:srgbClr val="231F20"/>
                </a:solidFill>
                <a:latin typeface="Oswald Bold"/>
              </a:rPr>
              <a:t>DEMO VIDEO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7698872" y="541528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demoVideo">
            <a:hlinkClick r:id="" action="ppaction://media"/>
            <a:extLst>
              <a:ext uri="{FF2B5EF4-FFF2-40B4-BE49-F238E27FC236}">
                <a16:creationId xmlns:a16="http://schemas.microsoft.com/office/drawing/2014/main" id="{3D207DFA-8468-529B-D5AE-567516704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308" y="462825"/>
            <a:ext cx="5336381" cy="94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3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537</Words>
  <Application>Microsoft Office PowerPoint</Application>
  <PresentationFormat>Custom</PresentationFormat>
  <Paragraphs>98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Algerian</vt:lpstr>
      <vt:lpstr>Times New Roman</vt:lpstr>
      <vt:lpstr>Oswald Bold</vt:lpstr>
      <vt:lpstr>DM Sans Bold</vt:lpstr>
      <vt:lpstr>DM Sans</vt:lpstr>
      <vt:lpstr>Oswald</vt:lpstr>
      <vt:lpstr>Arial</vt:lpstr>
      <vt:lpstr>DM Sans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Shreya Agrawal</cp:lastModifiedBy>
  <cp:revision>16</cp:revision>
  <dcterms:created xsi:type="dcterms:W3CDTF">2006-08-16T00:00:00Z</dcterms:created>
  <dcterms:modified xsi:type="dcterms:W3CDTF">2024-03-10T19:00:02Z</dcterms:modified>
  <dc:identifier>DAF_G0lFI3w</dc:identifier>
</cp:coreProperties>
</file>